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Kollektif Bold" charset="1" panose="020B0604020101010102"/>
      <p:regular r:id="rId36"/>
    </p:embeddedFont>
    <p:embeddedFont>
      <p:font typeface="DM Sans Bold" charset="1" panose="00000000000000000000"/>
      <p:regular r:id="rId37"/>
    </p:embeddedFont>
    <p:embeddedFont>
      <p:font typeface="DM Sans"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12" Target="../media/image2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2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12" Target="../media/image44.png" Type="http://schemas.openxmlformats.org/officeDocument/2006/relationships/image"/><Relationship Id="rId13" Target="../media/image4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51.png" Type="http://schemas.openxmlformats.org/officeDocument/2006/relationships/image"/><Relationship Id="rId13" Target="../media/image52.png" Type="http://schemas.openxmlformats.org/officeDocument/2006/relationships/image"/><Relationship Id="rId14" Target="../media/image5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png" Type="http://schemas.openxmlformats.org/officeDocument/2006/relationships/image"/><Relationship Id="rId12" Target="../media/image6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12" Target="../media/image68.png" Type="http://schemas.openxmlformats.org/officeDocument/2006/relationships/image"/><Relationship Id="rId13" Target="../media/image6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png" Type="http://schemas.openxmlformats.org/officeDocument/2006/relationships/image"/><Relationship Id="rId12" Target="../media/image72.png" Type="http://schemas.openxmlformats.org/officeDocument/2006/relationships/image"/><Relationship Id="rId13" Target="../media/image73.png" Type="http://schemas.openxmlformats.org/officeDocument/2006/relationships/image"/><Relationship Id="rId14" Target="../media/image74.png" Type="http://schemas.openxmlformats.org/officeDocument/2006/relationships/image"/><Relationship Id="rId15" Target="../media/image75.png" Type="http://schemas.openxmlformats.org/officeDocument/2006/relationships/image"/><Relationship Id="rId16" Target="../media/image76.png" Type="http://schemas.openxmlformats.org/officeDocument/2006/relationships/image"/><Relationship Id="rId17" Target="../media/image77.png" Type="http://schemas.openxmlformats.org/officeDocument/2006/relationships/image"/><Relationship Id="rId18" Target="../media/image7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1386843" y="7201845"/>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TextBox 8" id="8"/>
          <p:cNvSpPr txBox="true"/>
          <p:nvPr/>
        </p:nvSpPr>
        <p:spPr>
          <a:xfrm rot="0">
            <a:off x="3486377" y="732404"/>
            <a:ext cx="11315247" cy="2105033"/>
          </a:xfrm>
          <a:prstGeom prst="rect">
            <a:avLst/>
          </a:prstGeom>
        </p:spPr>
        <p:txBody>
          <a:bodyPr anchor="t" rtlCol="false" tIns="0" lIns="0" bIns="0" rIns="0">
            <a:spAutoFit/>
          </a:bodyPr>
          <a:lstStyle/>
          <a:p>
            <a:pPr algn="ctr">
              <a:lnSpc>
                <a:spcPts val="9999"/>
              </a:lnSpc>
            </a:pPr>
            <a:r>
              <a:rPr lang="en-US" sz="9999">
                <a:solidFill>
                  <a:srgbClr val="EDA735"/>
                </a:solidFill>
                <a:latin typeface="Kollektif Bold"/>
              </a:rPr>
              <a:t>UAS PMDPM</a:t>
            </a:r>
          </a:p>
          <a:p>
            <a:pPr algn="ctr">
              <a:lnSpc>
                <a:spcPts val="6500"/>
              </a:lnSpc>
            </a:pPr>
            <a:r>
              <a:rPr lang="en-US" sz="6500">
                <a:solidFill>
                  <a:srgbClr val="227C9D"/>
                </a:solidFill>
                <a:latin typeface="Kollektif Bold"/>
              </a:rPr>
              <a:t>KLASIFIKASI DATA CITRA</a:t>
            </a:r>
          </a:p>
        </p:txBody>
      </p:sp>
      <p:sp>
        <p:nvSpPr>
          <p:cNvPr name="TextBox 9" id="9"/>
          <p:cNvSpPr txBox="true"/>
          <p:nvPr/>
        </p:nvSpPr>
        <p:spPr>
          <a:xfrm rot="0">
            <a:off x="4461271" y="3861298"/>
            <a:ext cx="9365458" cy="4468501"/>
          </a:xfrm>
          <a:prstGeom prst="rect">
            <a:avLst/>
          </a:prstGeom>
        </p:spPr>
        <p:txBody>
          <a:bodyPr anchor="t" rtlCol="false" tIns="0" lIns="0" bIns="0" rIns="0">
            <a:spAutoFit/>
          </a:bodyPr>
          <a:lstStyle/>
          <a:p>
            <a:pPr algn="ctr">
              <a:lnSpc>
                <a:spcPts val="6050"/>
              </a:lnSpc>
            </a:pPr>
            <a:r>
              <a:rPr lang="en-US" sz="5500">
                <a:solidFill>
                  <a:srgbClr val="545454"/>
                </a:solidFill>
                <a:latin typeface="DM Sans Bold"/>
              </a:rPr>
              <a:t>Kelompok Salam BE</a:t>
            </a:r>
          </a:p>
          <a:p>
            <a:pPr algn="ctr">
              <a:lnSpc>
                <a:spcPts val="6050"/>
              </a:lnSpc>
            </a:pPr>
          </a:p>
          <a:p>
            <a:pPr algn="ctr">
              <a:lnSpc>
                <a:spcPts val="3850"/>
              </a:lnSpc>
            </a:pPr>
            <a:r>
              <a:rPr lang="en-US" sz="3500">
                <a:solidFill>
                  <a:srgbClr val="545454"/>
                </a:solidFill>
                <a:latin typeface="DM Sans"/>
              </a:rPr>
              <a:t>Tesya Rakhel (220711896)</a:t>
            </a:r>
          </a:p>
          <a:p>
            <a:pPr algn="ctr">
              <a:lnSpc>
                <a:spcPts val="3850"/>
              </a:lnSpc>
            </a:pPr>
            <a:r>
              <a:rPr lang="en-US" sz="3500">
                <a:solidFill>
                  <a:srgbClr val="545454"/>
                </a:solidFill>
                <a:latin typeface="DM Sans"/>
              </a:rPr>
              <a:t>Imanuella Daniel (220711901)</a:t>
            </a:r>
          </a:p>
          <a:p>
            <a:pPr algn="ctr">
              <a:lnSpc>
                <a:spcPts val="3850"/>
              </a:lnSpc>
            </a:pPr>
            <a:r>
              <a:rPr lang="en-US" sz="3500">
                <a:solidFill>
                  <a:srgbClr val="545454"/>
                </a:solidFill>
                <a:latin typeface="DM Sans"/>
              </a:rPr>
              <a:t>Tok Se Ka (220711904)</a:t>
            </a:r>
          </a:p>
          <a:p>
            <a:pPr algn="ctr">
              <a:lnSpc>
                <a:spcPts val="3850"/>
              </a:lnSpc>
            </a:pPr>
            <a:r>
              <a:rPr lang="en-US" sz="3500">
                <a:solidFill>
                  <a:srgbClr val="545454"/>
                </a:solidFill>
                <a:latin typeface="DM Sans"/>
              </a:rPr>
              <a:t>Yobel Nugroho (220711905)</a:t>
            </a:r>
          </a:p>
          <a:p>
            <a:pPr algn="ctr">
              <a:lnSpc>
                <a:spcPts val="3850"/>
              </a:lnSpc>
            </a:pPr>
            <a:r>
              <a:rPr lang="en-US" sz="3500">
                <a:solidFill>
                  <a:srgbClr val="545454"/>
                </a:solidFill>
                <a:latin typeface="DM Sans"/>
              </a:rPr>
              <a:t>Dina Oktavia Pangaribuan (220711928)</a:t>
            </a:r>
          </a:p>
          <a:p>
            <a:pPr algn="ctr">
              <a:lnSpc>
                <a:spcPts val="4070"/>
              </a:lnSpc>
            </a:pPr>
          </a:p>
        </p:txBody>
      </p:sp>
      <p:sp>
        <p:nvSpPr>
          <p:cNvPr name="Freeform 10" id="10"/>
          <p:cNvSpPr/>
          <p:nvPr/>
        </p:nvSpPr>
        <p:spPr>
          <a:xfrm flipH="false" flipV="false" rot="-10800000">
            <a:off x="9525" y="63583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83809" y="63869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7470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0"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083809"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800000">
            <a:off x="1083809" y="962372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0800000">
            <a:off x="3321750"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321750" y="74993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4405559"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237941"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321750"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5400000">
            <a:off x="0" y="96383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5400000">
            <a:off x="15470622"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5400000">
            <a:off x="16554431" y="0"/>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true" flipV="true" rot="0">
            <a:off x="17638239"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5400000">
            <a:off x="14386813"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5400000">
            <a:off x="15470622"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6554431" y="2167618"/>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5400000">
            <a:off x="17638239"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true" flipV="true" rot="5400000">
            <a:off x="17638239" y="216761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true" flipV="true" rot="0">
            <a:off x="15470622" y="4433486"/>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true" flipV="true" rot="5400000">
            <a:off x="16554431" y="4433486"/>
            <a:ext cx="1083809" cy="1083809"/>
          </a:xfrm>
          <a:custGeom>
            <a:avLst/>
            <a:gdLst/>
            <a:ahLst/>
            <a:cxnLst/>
            <a:rect r="r" b="b" t="t" l="l"/>
            <a:pathLst>
              <a:path h="1083809" w="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2" id="32"/>
          <p:cNvGrpSpPr/>
          <p:nvPr/>
        </p:nvGrpSpPr>
        <p:grpSpPr>
          <a:xfrm rot="2700000">
            <a:off x="-1376391" y="-3093321"/>
            <a:ext cx="7415398" cy="3565095"/>
            <a:chOff x="0" y="0"/>
            <a:chExt cx="660400" cy="317500"/>
          </a:xfrm>
        </p:grpSpPr>
        <p:sp>
          <p:nvSpPr>
            <p:cNvPr name="Freeform 33" id="3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4" id="3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5" id="35"/>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36" id="36"/>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37" id="37"/>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38" id="38"/>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39" id="39"/>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40" id="40"/>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41" id="41"/>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42" id="42"/>
          <p:cNvSpPr/>
          <p:nvPr/>
        </p:nvSpPr>
        <p:spPr>
          <a:xfrm>
            <a:off x="-2509797" y="905760"/>
            <a:ext cx="2628598" cy="2671969"/>
          </a:xfrm>
          <a:prstGeom prst="line">
            <a:avLst/>
          </a:prstGeom>
          <a:ln cap="flat" w="28575">
            <a:solidFill>
              <a:srgbClr val="8CA9AD"/>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782978" y="9781978"/>
            <a:ext cx="505022" cy="505022"/>
          </a:xfrm>
          <a:custGeom>
            <a:avLst/>
            <a:gdLst/>
            <a:ahLst/>
            <a:cxnLst/>
            <a:rect r="r" b="b" t="t" l="l"/>
            <a:pathLst>
              <a:path h="505022" w="505022">
                <a:moveTo>
                  <a:pt x="0" y="0"/>
                </a:moveTo>
                <a:lnTo>
                  <a:pt x="505022" y="0"/>
                </a:lnTo>
                <a:lnTo>
                  <a:pt x="505022" y="505022"/>
                </a:lnTo>
                <a:lnTo>
                  <a:pt x="0" y="50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7277957" y="9781978"/>
            <a:ext cx="505022" cy="505022"/>
          </a:xfrm>
          <a:custGeom>
            <a:avLst/>
            <a:gdLst/>
            <a:ahLst/>
            <a:cxnLst/>
            <a:rect r="r" b="b" t="t" l="l"/>
            <a:pathLst>
              <a:path h="505022" w="505022">
                <a:moveTo>
                  <a:pt x="0" y="0"/>
                </a:moveTo>
                <a:lnTo>
                  <a:pt x="505021" y="0"/>
                </a:lnTo>
                <a:lnTo>
                  <a:pt x="505021" y="505022"/>
                </a:lnTo>
                <a:lnTo>
                  <a:pt x="0" y="505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10800000">
            <a:off x="16772935" y="9781978"/>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7782978" y="9276957"/>
            <a:ext cx="505022" cy="505022"/>
          </a:xfrm>
          <a:custGeom>
            <a:avLst/>
            <a:gdLst/>
            <a:ahLst/>
            <a:cxnLst/>
            <a:rect r="r" b="b" t="t" l="l"/>
            <a:pathLst>
              <a:path h="505022" w="505022">
                <a:moveTo>
                  <a:pt x="0" y="0"/>
                </a:moveTo>
                <a:lnTo>
                  <a:pt x="505022" y="0"/>
                </a:lnTo>
                <a:lnTo>
                  <a:pt x="505022" y="505021"/>
                </a:lnTo>
                <a:lnTo>
                  <a:pt x="0" y="505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800000">
            <a:off x="17277957" y="8771935"/>
            <a:ext cx="505022" cy="505022"/>
          </a:xfrm>
          <a:custGeom>
            <a:avLst/>
            <a:gdLst/>
            <a:ahLst/>
            <a:cxnLst/>
            <a:rect r="r" b="b" t="t" l="l"/>
            <a:pathLst>
              <a:path h="505022" w="505022">
                <a:moveTo>
                  <a:pt x="0" y="0"/>
                </a:moveTo>
                <a:lnTo>
                  <a:pt x="505021" y="0"/>
                </a:lnTo>
                <a:lnTo>
                  <a:pt x="505021" y="505022"/>
                </a:lnTo>
                <a:lnTo>
                  <a:pt x="0" y="505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16772935" y="9276957"/>
            <a:ext cx="505022" cy="505022"/>
          </a:xfrm>
          <a:custGeom>
            <a:avLst/>
            <a:gdLst/>
            <a:ahLst/>
            <a:cxnLst/>
            <a:rect r="r" b="b" t="t" l="l"/>
            <a:pathLst>
              <a:path h="505022" w="505022">
                <a:moveTo>
                  <a:pt x="0" y="0"/>
                </a:moveTo>
                <a:lnTo>
                  <a:pt x="505022" y="0"/>
                </a:lnTo>
                <a:lnTo>
                  <a:pt x="505022" y="505021"/>
                </a:lnTo>
                <a:lnTo>
                  <a:pt x="0" y="505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5400000">
            <a:off x="16772935" y="8771935"/>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0800000">
            <a:off x="17782978" y="7716111"/>
            <a:ext cx="505022" cy="505022"/>
          </a:xfrm>
          <a:custGeom>
            <a:avLst/>
            <a:gdLst/>
            <a:ahLst/>
            <a:cxnLst/>
            <a:rect r="r" b="b" t="t" l="l"/>
            <a:pathLst>
              <a:path h="505022" w="505022">
                <a:moveTo>
                  <a:pt x="505022" y="505021"/>
                </a:moveTo>
                <a:lnTo>
                  <a:pt x="0" y="505021"/>
                </a:lnTo>
                <a:lnTo>
                  <a:pt x="0" y="0"/>
                </a:lnTo>
                <a:lnTo>
                  <a:pt x="505022" y="0"/>
                </a:lnTo>
                <a:lnTo>
                  <a:pt x="505022" y="50502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5400000">
            <a:off x="17782978" y="7211089"/>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101463" y="4716"/>
            <a:ext cx="536584" cy="536584"/>
          </a:xfrm>
          <a:custGeom>
            <a:avLst/>
            <a:gdLst/>
            <a:ahLst/>
            <a:cxnLst/>
            <a:rect r="r" b="b" t="t" l="l"/>
            <a:pathLst>
              <a:path h="536584" w="536584">
                <a:moveTo>
                  <a:pt x="0" y="0"/>
                </a:moveTo>
                <a:lnTo>
                  <a:pt x="536584" y="0"/>
                </a:lnTo>
                <a:lnTo>
                  <a:pt x="536584" y="536584"/>
                </a:lnTo>
                <a:lnTo>
                  <a:pt x="0" y="536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087316" y="536584"/>
            <a:ext cx="536584" cy="536584"/>
          </a:xfrm>
          <a:custGeom>
            <a:avLst/>
            <a:gdLst/>
            <a:ahLst/>
            <a:cxnLst/>
            <a:rect r="r" b="b" t="t" l="l"/>
            <a:pathLst>
              <a:path h="536584" w="536584">
                <a:moveTo>
                  <a:pt x="0" y="0"/>
                </a:moveTo>
                <a:lnTo>
                  <a:pt x="536584" y="0"/>
                </a:lnTo>
                <a:lnTo>
                  <a:pt x="536584" y="536585"/>
                </a:lnTo>
                <a:lnTo>
                  <a:pt x="0" y="536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550732" y="0"/>
            <a:ext cx="536584" cy="536584"/>
          </a:xfrm>
          <a:custGeom>
            <a:avLst/>
            <a:gdLst/>
            <a:ahLst/>
            <a:cxnLst/>
            <a:rect r="r" b="b" t="t" l="l"/>
            <a:pathLst>
              <a:path h="536584" w="536584">
                <a:moveTo>
                  <a:pt x="0" y="0"/>
                </a:moveTo>
                <a:lnTo>
                  <a:pt x="536584" y="0"/>
                </a:lnTo>
                <a:lnTo>
                  <a:pt x="536584" y="536584"/>
                </a:lnTo>
                <a:lnTo>
                  <a:pt x="0" y="536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4147" y="0"/>
            <a:ext cx="536584" cy="536584"/>
          </a:xfrm>
          <a:custGeom>
            <a:avLst/>
            <a:gdLst/>
            <a:ahLst/>
            <a:cxnLst/>
            <a:rect r="r" b="b" t="t" l="l"/>
            <a:pathLst>
              <a:path h="536584" w="536584">
                <a:moveTo>
                  <a:pt x="0" y="0"/>
                </a:moveTo>
                <a:lnTo>
                  <a:pt x="536585" y="0"/>
                </a:lnTo>
                <a:lnTo>
                  <a:pt x="536585" y="536584"/>
                </a:lnTo>
                <a:lnTo>
                  <a:pt x="0" y="536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147" y="536584"/>
            <a:ext cx="536584" cy="536584"/>
          </a:xfrm>
          <a:custGeom>
            <a:avLst/>
            <a:gdLst/>
            <a:ahLst/>
            <a:cxnLst/>
            <a:rect r="r" b="b" t="t" l="l"/>
            <a:pathLst>
              <a:path h="536584" w="536584">
                <a:moveTo>
                  <a:pt x="0" y="0"/>
                </a:moveTo>
                <a:lnTo>
                  <a:pt x="536585" y="0"/>
                </a:lnTo>
                <a:lnTo>
                  <a:pt x="536585" y="536585"/>
                </a:lnTo>
                <a:lnTo>
                  <a:pt x="0" y="536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2700000">
            <a:off x="13793157" y="-3221911"/>
            <a:ext cx="7415398" cy="3565095"/>
            <a:chOff x="0" y="0"/>
            <a:chExt cx="660400" cy="317500"/>
          </a:xfrm>
        </p:grpSpPr>
        <p:sp>
          <p:nvSpPr>
            <p:cNvPr name="Freeform 17" id="1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8" id="1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9" id="19"/>
          <p:cNvSpPr/>
          <p:nvPr/>
        </p:nvSpPr>
        <p:spPr>
          <a:xfrm flipV="true">
            <a:off x="16537858" y="-2454267"/>
            <a:ext cx="5132702" cy="5185216"/>
          </a:xfrm>
          <a:prstGeom prst="line">
            <a:avLst/>
          </a:prstGeom>
          <a:ln cap="flat" w="28575">
            <a:solidFill>
              <a:srgbClr val="D9D9D9"/>
            </a:solidFill>
            <a:prstDash val="solid"/>
            <a:headEnd type="none" len="sm" w="sm"/>
            <a:tailEnd type="none" len="sm" w="sm"/>
          </a:ln>
        </p:spPr>
      </p:sp>
      <p:sp>
        <p:nvSpPr>
          <p:cNvPr name="AutoShape 20" id="20"/>
          <p:cNvSpPr/>
          <p:nvPr/>
        </p:nvSpPr>
        <p:spPr>
          <a:xfrm flipV="true">
            <a:off x="16850535" y="-2093957"/>
            <a:ext cx="5038853" cy="5038853"/>
          </a:xfrm>
          <a:prstGeom prst="line">
            <a:avLst/>
          </a:prstGeom>
          <a:ln cap="flat" w="28575">
            <a:solidFill>
              <a:srgbClr val="D9D9D9"/>
            </a:solidFill>
            <a:prstDash val="solid"/>
            <a:headEnd type="none" len="sm" w="sm"/>
            <a:tailEnd type="none" len="sm" w="sm"/>
          </a:ln>
        </p:spPr>
      </p:sp>
      <p:sp>
        <p:nvSpPr>
          <p:cNvPr name="AutoShape 21" id="21"/>
          <p:cNvSpPr/>
          <p:nvPr/>
        </p:nvSpPr>
        <p:spPr>
          <a:xfrm flipV="true">
            <a:off x="17209005" y="-1742644"/>
            <a:ext cx="4867141" cy="4867141"/>
          </a:xfrm>
          <a:prstGeom prst="line">
            <a:avLst/>
          </a:prstGeom>
          <a:ln cap="flat" w="28575">
            <a:solidFill>
              <a:srgbClr val="D9D9D9"/>
            </a:solidFill>
            <a:prstDash val="solid"/>
            <a:headEnd type="none" len="sm" w="sm"/>
            <a:tailEnd type="none" len="sm" w="sm"/>
          </a:ln>
        </p:spPr>
      </p:sp>
      <p:sp>
        <p:nvSpPr>
          <p:cNvPr name="AutoShape 22" id="22"/>
          <p:cNvSpPr/>
          <p:nvPr/>
        </p:nvSpPr>
        <p:spPr>
          <a:xfrm flipV="true">
            <a:off x="17595273" y="-1439364"/>
            <a:ext cx="4690515" cy="4690515"/>
          </a:xfrm>
          <a:prstGeom prst="line">
            <a:avLst/>
          </a:prstGeom>
          <a:ln cap="flat" w="28575">
            <a:solidFill>
              <a:srgbClr val="D9D9D9"/>
            </a:solidFill>
            <a:prstDash val="solid"/>
            <a:headEnd type="none" len="sm" w="sm"/>
            <a:tailEnd type="none" len="sm" w="sm"/>
          </a:ln>
        </p:spPr>
      </p:sp>
      <p:sp>
        <p:nvSpPr>
          <p:cNvPr name="AutoShape 23" id="23"/>
          <p:cNvSpPr/>
          <p:nvPr/>
        </p:nvSpPr>
        <p:spPr>
          <a:xfrm flipV="true">
            <a:off x="18034949" y="-952668"/>
            <a:ext cx="4347674" cy="4347674"/>
          </a:xfrm>
          <a:prstGeom prst="line">
            <a:avLst/>
          </a:prstGeom>
          <a:ln cap="flat" w="28575">
            <a:solidFill>
              <a:srgbClr val="D9D9D9"/>
            </a:solidFill>
            <a:prstDash val="solid"/>
            <a:headEnd type="none" len="sm" w="sm"/>
            <a:tailEnd type="none" len="sm" w="sm"/>
          </a:ln>
        </p:spPr>
      </p:sp>
      <p:grpSp>
        <p:nvGrpSpPr>
          <p:cNvPr name="Group 24" id="24"/>
          <p:cNvGrpSpPr/>
          <p:nvPr/>
        </p:nvGrpSpPr>
        <p:grpSpPr>
          <a:xfrm rot="8100000">
            <a:off x="-1592261" y="10278552"/>
            <a:ext cx="5989179" cy="2879413"/>
            <a:chOff x="0" y="0"/>
            <a:chExt cx="660400" cy="317500"/>
          </a:xfrm>
        </p:grpSpPr>
        <p:sp>
          <p:nvSpPr>
            <p:cNvPr name="Freeform 25" id="2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6" id="2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7" id="27"/>
          <p:cNvSpPr/>
          <p:nvPr/>
        </p:nvSpPr>
        <p:spPr>
          <a:xfrm flipH="true">
            <a:off x="-1965408" y="8350031"/>
            <a:ext cx="4145519" cy="4187933"/>
          </a:xfrm>
          <a:prstGeom prst="line">
            <a:avLst/>
          </a:prstGeom>
          <a:ln cap="flat" w="19050">
            <a:solidFill>
              <a:srgbClr val="D9D9D9"/>
            </a:solidFill>
            <a:prstDash val="solid"/>
            <a:headEnd type="none" len="sm" w="sm"/>
            <a:tailEnd type="none" len="sm" w="sm"/>
          </a:ln>
        </p:spPr>
      </p:sp>
      <p:sp>
        <p:nvSpPr>
          <p:cNvPr name="AutoShape 28" id="28"/>
          <p:cNvSpPr/>
          <p:nvPr/>
        </p:nvSpPr>
        <p:spPr>
          <a:xfrm flipH="true">
            <a:off x="-2142148" y="8177233"/>
            <a:ext cx="4069720" cy="4069720"/>
          </a:xfrm>
          <a:prstGeom prst="line">
            <a:avLst/>
          </a:prstGeom>
          <a:ln cap="flat" w="19050">
            <a:solidFill>
              <a:srgbClr val="D9D9D9"/>
            </a:solidFill>
            <a:prstDash val="solid"/>
            <a:headEnd type="none" len="sm" w="sm"/>
            <a:tailEnd type="none" len="sm" w="sm"/>
          </a:ln>
        </p:spPr>
      </p:sp>
      <p:sp>
        <p:nvSpPr>
          <p:cNvPr name="AutoShape 29" id="29"/>
          <p:cNvSpPr/>
          <p:nvPr/>
        </p:nvSpPr>
        <p:spPr>
          <a:xfrm flipH="true">
            <a:off x="-2292987" y="8032174"/>
            <a:ext cx="3931034" cy="3931034"/>
          </a:xfrm>
          <a:prstGeom prst="line">
            <a:avLst/>
          </a:prstGeom>
          <a:ln cap="flat" w="19050">
            <a:solidFill>
              <a:srgbClr val="D9D9D9"/>
            </a:solidFill>
            <a:prstDash val="solid"/>
            <a:headEnd type="none" len="sm" w="sm"/>
            <a:tailEnd type="none" len="sm" w="sm"/>
          </a:ln>
        </p:spPr>
      </p:sp>
      <p:sp>
        <p:nvSpPr>
          <p:cNvPr name="AutoShape 30" id="30"/>
          <p:cNvSpPr/>
          <p:nvPr/>
        </p:nvSpPr>
        <p:spPr>
          <a:xfrm flipH="true">
            <a:off x="-2462308" y="7929879"/>
            <a:ext cx="3788379" cy="3788379"/>
          </a:xfrm>
          <a:prstGeom prst="line">
            <a:avLst/>
          </a:prstGeom>
          <a:ln cap="flat" w="19050">
            <a:solidFill>
              <a:srgbClr val="D9D9D9"/>
            </a:solidFill>
            <a:prstDash val="solid"/>
            <a:headEnd type="none" len="sm" w="sm"/>
            <a:tailEnd type="none" len="sm" w="sm"/>
          </a:ln>
        </p:spPr>
      </p:sp>
      <p:sp>
        <p:nvSpPr>
          <p:cNvPr name="AutoShape 31" id="31"/>
          <p:cNvSpPr/>
          <p:nvPr/>
        </p:nvSpPr>
        <p:spPr>
          <a:xfrm flipH="true">
            <a:off x="-2540518" y="7813693"/>
            <a:ext cx="3511477" cy="3511477"/>
          </a:xfrm>
          <a:prstGeom prst="line">
            <a:avLst/>
          </a:prstGeom>
          <a:ln cap="flat" w="19050">
            <a:solidFill>
              <a:srgbClr val="D9D9D9"/>
            </a:solidFill>
            <a:prstDash val="solid"/>
            <a:headEnd type="none" len="sm" w="sm"/>
            <a:tailEnd type="none" len="sm" w="sm"/>
          </a:ln>
        </p:spPr>
      </p:sp>
      <p:sp>
        <p:nvSpPr>
          <p:cNvPr name="AutoShape 32" id="32"/>
          <p:cNvSpPr/>
          <p:nvPr/>
        </p:nvSpPr>
        <p:spPr>
          <a:xfrm flipH="true">
            <a:off x="-2606459" y="7716111"/>
            <a:ext cx="3219036" cy="3201272"/>
          </a:xfrm>
          <a:prstGeom prst="line">
            <a:avLst/>
          </a:prstGeom>
          <a:ln cap="flat" w="19050">
            <a:solidFill>
              <a:srgbClr val="D9D9D9"/>
            </a:solidFill>
            <a:prstDash val="solid"/>
            <a:headEnd type="none" len="sm" w="sm"/>
            <a:tailEnd type="none" len="sm" w="sm"/>
          </a:ln>
        </p:spPr>
      </p:sp>
      <p:sp>
        <p:nvSpPr>
          <p:cNvPr name="AutoShape 33" id="33"/>
          <p:cNvSpPr/>
          <p:nvPr/>
        </p:nvSpPr>
        <p:spPr>
          <a:xfrm flipH="true">
            <a:off x="-2554847" y="7736923"/>
            <a:ext cx="2713811" cy="2727886"/>
          </a:xfrm>
          <a:prstGeom prst="line">
            <a:avLst/>
          </a:prstGeom>
          <a:ln cap="flat" w="19050">
            <a:solidFill>
              <a:srgbClr val="D9D9D9"/>
            </a:solidFill>
            <a:prstDash val="solid"/>
            <a:headEnd type="none" len="sm" w="sm"/>
            <a:tailEnd type="none" len="sm" w="sm"/>
          </a:ln>
        </p:spPr>
      </p:sp>
      <p:grpSp>
        <p:nvGrpSpPr>
          <p:cNvPr name="Group 34" id="34"/>
          <p:cNvGrpSpPr/>
          <p:nvPr/>
        </p:nvGrpSpPr>
        <p:grpSpPr>
          <a:xfrm rot="0">
            <a:off x="214146" y="1054100"/>
            <a:ext cx="4700968" cy="695719"/>
            <a:chOff x="0" y="0"/>
            <a:chExt cx="1517564" cy="224592"/>
          </a:xfrm>
        </p:grpSpPr>
        <p:sp>
          <p:nvSpPr>
            <p:cNvPr name="Freeform 35" id="35"/>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12240"/>
            </a:solidFill>
          </p:spPr>
        </p:sp>
        <p:sp>
          <p:nvSpPr>
            <p:cNvPr name="TextBox 36" id="36"/>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37" id="37"/>
          <p:cNvSpPr/>
          <p:nvPr/>
        </p:nvSpPr>
        <p:spPr>
          <a:xfrm flipH="false" flipV="false" rot="0">
            <a:off x="484925" y="2446288"/>
            <a:ext cx="5557968" cy="486111"/>
          </a:xfrm>
          <a:custGeom>
            <a:avLst/>
            <a:gdLst/>
            <a:ahLst/>
            <a:cxnLst/>
            <a:rect r="r" b="b" t="t" l="l"/>
            <a:pathLst>
              <a:path h="486111" w="5557968">
                <a:moveTo>
                  <a:pt x="0" y="0"/>
                </a:moveTo>
                <a:lnTo>
                  <a:pt x="5557968" y="0"/>
                </a:lnTo>
                <a:lnTo>
                  <a:pt x="5557968" y="486111"/>
                </a:lnTo>
                <a:lnTo>
                  <a:pt x="0" y="486111"/>
                </a:lnTo>
                <a:lnTo>
                  <a:pt x="0" y="0"/>
                </a:lnTo>
                <a:close/>
              </a:path>
            </a:pathLst>
          </a:custGeom>
          <a:blipFill>
            <a:blip r:embed="rId10"/>
            <a:stretch>
              <a:fillRect l="0" t="-16540" r="0" b="0"/>
            </a:stretch>
          </a:blipFill>
        </p:spPr>
      </p:sp>
      <p:sp>
        <p:nvSpPr>
          <p:cNvPr name="Freeform 38" id="38"/>
          <p:cNvSpPr/>
          <p:nvPr/>
        </p:nvSpPr>
        <p:spPr>
          <a:xfrm flipH="false" flipV="false" rot="0">
            <a:off x="484925" y="4008726"/>
            <a:ext cx="11544277" cy="1547983"/>
          </a:xfrm>
          <a:custGeom>
            <a:avLst/>
            <a:gdLst/>
            <a:ahLst/>
            <a:cxnLst/>
            <a:rect r="r" b="b" t="t" l="l"/>
            <a:pathLst>
              <a:path h="1547983" w="11544277">
                <a:moveTo>
                  <a:pt x="0" y="0"/>
                </a:moveTo>
                <a:lnTo>
                  <a:pt x="11544277" y="0"/>
                </a:lnTo>
                <a:lnTo>
                  <a:pt x="11544277" y="1547982"/>
                </a:lnTo>
                <a:lnTo>
                  <a:pt x="0" y="1547982"/>
                </a:lnTo>
                <a:lnTo>
                  <a:pt x="0" y="0"/>
                </a:lnTo>
                <a:close/>
              </a:path>
            </a:pathLst>
          </a:custGeom>
          <a:blipFill>
            <a:blip r:embed="rId11"/>
            <a:stretch>
              <a:fillRect l="0" t="0" r="0" b="0"/>
            </a:stretch>
          </a:blipFill>
        </p:spPr>
      </p:sp>
      <p:sp>
        <p:nvSpPr>
          <p:cNvPr name="Freeform 39" id="39"/>
          <p:cNvSpPr/>
          <p:nvPr/>
        </p:nvSpPr>
        <p:spPr>
          <a:xfrm flipH="false" flipV="false" rot="0">
            <a:off x="12551434" y="2442827"/>
            <a:ext cx="2456219" cy="3113881"/>
          </a:xfrm>
          <a:custGeom>
            <a:avLst/>
            <a:gdLst/>
            <a:ahLst/>
            <a:cxnLst/>
            <a:rect r="r" b="b" t="t" l="l"/>
            <a:pathLst>
              <a:path h="3113881" w="2456219">
                <a:moveTo>
                  <a:pt x="0" y="0"/>
                </a:moveTo>
                <a:lnTo>
                  <a:pt x="2456219" y="0"/>
                </a:lnTo>
                <a:lnTo>
                  <a:pt x="2456219" y="3113881"/>
                </a:lnTo>
                <a:lnTo>
                  <a:pt x="0" y="3113881"/>
                </a:lnTo>
                <a:lnTo>
                  <a:pt x="0" y="0"/>
                </a:lnTo>
                <a:close/>
              </a:path>
            </a:pathLst>
          </a:custGeom>
          <a:blipFill>
            <a:blip r:embed="rId12"/>
            <a:stretch>
              <a:fillRect l="-12428" t="0" r="-175889" b="0"/>
            </a:stretch>
          </a:blipFill>
        </p:spPr>
      </p:sp>
      <p:sp>
        <p:nvSpPr>
          <p:cNvPr name="TextBox 40" id="40"/>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41" id="41"/>
          <p:cNvSpPr txBox="true"/>
          <p:nvPr/>
        </p:nvSpPr>
        <p:spPr>
          <a:xfrm rot="0">
            <a:off x="484925" y="1226019"/>
            <a:ext cx="4652599"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02. VGG-16</a:t>
            </a:r>
          </a:p>
        </p:txBody>
      </p:sp>
      <p:sp>
        <p:nvSpPr>
          <p:cNvPr name="TextBox 42" id="42"/>
          <p:cNvSpPr txBox="true"/>
          <p:nvPr/>
        </p:nvSpPr>
        <p:spPr>
          <a:xfrm rot="0">
            <a:off x="484925" y="2036712"/>
            <a:ext cx="4652599"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BUILD MODEL VGG-16</a:t>
            </a:r>
          </a:p>
        </p:txBody>
      </p:sp>
      <p:sp>
        <p:nvSpPr>
          <p:cNvPr name="TextBox 43" id="43"/>
          <p:cNvSpPr txBox="true"/>
          <p:nvPr/>
        </p:nvSpPr>
        <p:spPr>
          <a:xfrm rot="0">
            <a:off x="484925" y="3418174"/>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1 ) BLOK 1: CONVOLUTIONAL LAYER 1 &amp; 2, MAXPOOLING 1</a:t>
            </a:r>
          </a:p>
        </p:txBody>
      </p:sp>
      <p:sp>
        <p:nvSpPr>
          <p:cNvPr name="TextBox 44" id="44"/>
          <p:cNvSpPr txBox="true"/>
          <p:nvPr/>
        </p:nvSpPr>
        <p:spPr>
          <a:xfrm rot="0">
            <a:off x="484925" y="5785308"/>
            <a:ext cx="17195202" cy="1581150"/>
          </a:xfrm>
          <a:prstGeom prst="rect">
            <a:avLst/>
          </a:prstGeom>
        </p:spPr>
        <p:txBody>
          <a:bodyPr anchor="t" rtlCol="false" tIns="0" lIns="0" bIns="0" rIns="0">
            <a:spAutoFit/>
          </a:bodyPr>
          <a:lstStyle/>
          <a:p>
            <a:pPr algn="just">
              <a:lnSpc>
                <a:spcPts val="2520"/>
              </a:lnSpc>
            </a:pPr>
            <a:r>
              <a:rPr lang="en-US" sz="2100">
                <a:solidFill>
                  <a:srgbClr val="759350"/>
                </a:solidFill>
                <a:latin typeface="DM Sans Bold"/>
              </a:rPr>
              <a:t>Lapisan konvolusi pertama (conv1)</a:t>
            </a:r>
            <a:r>
              <a:rPr lang="en-US" sz="2100">
                <a:solidFill>
                  <a:srgbClr val="545454"/>
                </a:solidFill>
                <a:latin typeface="DM Sans"/>
              </a:rPr>
              <a:t> menerapkan 64 filter berukuran 3x3 dengan padding "same" dan fungsi aktivasi ReLU  pada input vgg_input. Kemudian, </a:t>
            </a:r>
            <a:r>
              <a:rPr lang="en-US" sz="2100">
                <a:solidFill>
                  <a:srgbClr val="759350"/>
                </a:solidFill>
                <a:latin typeface="DM Sans Bold"/>
              </a:rPr>
              <a:t>lapisan konvolusi kedua (conv2)</a:t>
            </a:r>
            <a:r>
              <a:rPr lang="en-US" sz="2100">
                <a:solidFill>
                  <a:srgbClr val="545454"/>
                </a:solidFill>
                <a:latin typeface="DM Sans"/>
              </a:rPr>
              <a:t> juga menerapkan 64 filter berukuran 3x3 dengan padding "same" dan aktivasi ReLU pada output dari conv1. Setelah itu, </a:t>
            </a:r>
            <a:r>
              <a:rPr lang="en-US" sz="2100">
                <a:solidFill>
                  <a:srgbClr val="759350"/>
                </a:solidFill>
                <a:latin typeface="DM Sans Bold"/>
              </a:rPr>
              <a:t>lapisan max pooling pertama (pool1)</a:t>
            </a:r>
            <a:r>
              <a:rPr lang="en-US" sz="2100">
                <a:solidFill>
                  <a:srgbClr val="545454"/>
                </a:solidFill>
                <a:latin typeface="DM Sans"/>
              </a:rPr>
              <a:t> melakukan operasi max pooling dengan ukuran 2x2 pada output dari conv2, mengurangi dimensi spasial (tinggi dan lebar) dari fitur peta sambil mempertahankan fitur penting. Blok ini membantu dalam mengekstraksi fitur dari gambar input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6366211" y="7505772"/>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5903598" y="8325321"/>
            <a:ext cx="5185216" cy="5132702"/>
          </a:xfrm>
          <a:prstGeom prst="line">
            <a:avLst/>
          </a:prstGeom>
          <a:ln cap="flat" w="28575">
            <a:solidFill>
              <a:srgbClr val="D9D9D9"/>
            </a:solidFill>
            <a:prstDash val="solid"/>
            <a:headEnd type="none" len="sm" w="sm"/>
            <a:tailEnd type="none" len="sm" w="sm"/>
          </a:ln>
        </p:spPr>
      </p:sp>
      <p:sp>
        <p:nvSpPr>
          <p:cNvPr name="AutoShape 6" id="6"/>
          <p:cNvSpPr/>
          <p:nvPr/>
        </p:nvSpPr>
        <p:spPr>
          <a:xfrm>
            <a:off x="15689651" y="8637998"/>
            <a:ext cx="5038853" cy="5038853"/>
          </a:xfrm>
          <a:prstGeom prst="line">
            <a:avLst/>
          </a:prstGeom>
          <a:ln cap="flat" w="28575">
            <a:solidFill>
              <a:srgbClr val="D9D9D9"/>
            </a:solidFill>
            <a:prstDash val="solid"/>
            <a:headEnd type="none" len="sm" w="sm"/>
            <a:tailEnd type="none" len="sm" w="sm"/>
          </a:ln>
        </p:spPr>
      </p:sp>
      <p:sp>
        <p:nvSpPr>
          <p:cNvPr name="AutoShape 7" id="7"/>
          <p:cNvSpPr/>
          <p:nvPr/>
        </p:nvSpPr>
        <p:spPr>
          <a:xfrm>
            <a:off x="15510049" y="8996468"/>
            <a:ext cx="4867141" cy="4867141"/>
          </a:xfrm>
          <a:prstGeom prst="line">
            <a:avLst/>
          </a:prstGeom>
          <a:ln cap="flat" w="28575">
            <a:solidFill>
              <a:srgbClr val="D9D9D9"/>
            </a:solidFill>
            <a:prstDash val="solid"/>
            <a:headEnd type="none" len="sm" w="sm"/>
            <a:tailEnd type="none" len="sm" w="sm"/>
          </a:ln>
        </p:spPr>
      </p:sp>
      <p:sp>
        <p:nvSpPr>
          <p:cNvPr name="AutoShape 8" id="8"/>
          <p:cNvSpPr/>
          <p:nvPr/>
        </p:nvSpPr>
        <p:spPr>
          <a:xfrm>
            <a:off x="15383395" y="9382736"/>
            <a:ext cx="4690515" cy="4690515"/>
          </a:xfrm>
          <a:prstGeom prst="line">
            <a:avLst/>
          </a:prstGeom>
          <a:ln cap="flat" w="28575">
            <a:solidFill>
              <a:srgbClr val="D9D9D9"/>
            </a:solidFill>
            <a:prstDash val="solid"/>
            <a:headEnd type="none" len="sm" w="sm"/>
            <a:tailEnd type="none" len="sm" w="sm"/>
          </a:ln>
        </p:spPr>
      </p:sp>
      <p:sp>
        <p:nvSpPr>
          <p:cNvPr name="AutoShape 9" id="9"/>
          <p:cNvSpPr/>
          <p:nvPr/>
        </p:nvSpPr>
        <p:spPr>
          <a:xfrm>
            <a:off x="15239541" y="9822412"/>
            <a:ext cx="4347674" cy="4347674"/>
          </a:xfrm>
          <a:prstGeom prst="line">
            <a:avLst/>
          </a:prstGeom>
          <a:ln cap="flat" w="28575">
            <a:solidFill>
              <a:srgbClr val="D9D9D9"/>
            </a:solidFill>
            <a:prstDash val="solid"/>
            <a:headEnd type="none" len="sm" w="sm"/>
            <a:tailEnd type="none" len="sm" w="sm"/>
          </a:ln>
        </p:spPr>
      </p:sp>
      <p:sp>
        <p:nvSpPr>
          <p:cNvPr name="Freeform 10" id="10"/>
          <p:cNvSpPr/>
          <p:nvPr/>
        </p:nvSpPr>
        <p:spPr>
          <a:xfrm flipH="false" flipV="false" rot="-10800000">
            <a:off x="-49253" y="0"/>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11215" y="17568"/>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5109" y="683892"/>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55109" y="1350216"/>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444653" y="44450"/>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214146" y="1054100"/>
            <a:ext cx="4700968" cy="695719"/>
            <a:chOff x="0" y="0"/>
            <a:chExt cx="1517564" cy="224592"/>
          </a:xfrm>
        </p:grpSpPr>
        <p:sp>
          <p:nvSpPr>
            <p:cNvPr name="Freeform 16" id="16"/>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12240"/>
            </a:solidFill>
          </p:spPr>
        </p:sp>
        <p:sp>
          <p:nvSpPr>
            <p:cNvPr name="TextBox 17" id="17"/>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18" id="18"/>
          <p:cNvSpPr/>
          <p:nvPr/>
        </p:nvSpPr>
        <p:spPr>
          <a:xfrm flipH="false" flipV="false" rot="0">
            <a:off x="278053" y="2416591"/>
            <a:ext cx="11470140" cy="1448860"/>
          </a:xfrm>
          <a:custGeom>
            <a:avLst/>
            <a:gdLst/>
            <a:ahLst/>
            <a:cxnLst/>
            <a:rect r="r" b="b" t="t" l="l"/>
            <a:pathLst>
              <a:path h="1448860" w="11470140">
                <a:moveTo>
                  <a:pt x="0" y="0"/>
                </a:moveTo>
                <a:lnTo>
                  <a:pt x="11470140" y="0"/>
                </a:lnTo>
                <a:lnTo>
                  <a:pt x="11470140" y="1448860"/>
                </a:lnTo>
                <a:lnTo>
                  <a:pt x="0" y="1448860"/>
                </a:lnTo>
                <a:lnTo>
                  <a:pt x="0" y="0"/>
                </a:lnTo>
                <a:close/>
              </a:path>
            </a:pathLst>
          </a:custGeom>
          <a:blipFill>
            <a:blip r:embed="rId8"/>
            <a:stretch>
              <a:fillRect l="0" t="0" r="0" b="0"/>
            </a:stretch>
          </a:blipFill>
        </p:spPr>
      </p:sp>
      <p:sp>
        <p:nvSpPr>
          <p:cNvPr name="Freeform 19" id="19"/>
          <p:cNvSpPr/>
          <p:nvPr/>
        </p:nvSpPr>
        <p:spPr>
          <a:xfrm flipH="false" flipV="false" rot="0">
            <a:off x="283909" y="6478879"/>
            <a:ext cx="11464284" cy="1620929"/>
          </a:xfrm>
          <a:custGeom>
            <a:avLst/>
            <a:gdLst/>
            <a:ahLst/>
            <a:cxnLst/>
            <a:rect r="r" b="b" t="t" l="l"/>
            <a:pathLst>
              <a:path h="1620929" w="11464284">
                <a:moveTo>
                  <a:pt x="0" y="0"/>
                </a:moveTo>
                <a:lnTo>
                  <a:pt x="11464284" y="0"/>
                </a:lnTo>
                <a:lnTo>
                  <a:pt x="11464284" y="1620929"/>
                </a:lnTo>
                <a:lnTo>
                  <a:pt x="0" y="1620929"/>
                </a:lnTo>
                <a:lnTo>
                  <a:pt x="0" y="0"/>
                </a:lnTo>
                <a:close/>
              </a:path>
            </a:pathLst>
          </a:custGeom>
          <a:blipFill>
            <a:blip r:embed="rId9"/>
            <a:stretch>
              <a:fillRect l="0" t="-5618" r="0" b="-12807"/>
            </a:stretch>
          </a:blipFill>
        </p:spPr>
      </p:sp>
      <p:sp>
        <p:nvSpPr>
          <p:cNvPr name="Freeform 20" id="20"/>
          <p:cNvSpPr/>
          <p:nvPr/>
        </p:nvSpPr>
        <p:spPr>
          <a:xfrm flipH="false" flipV="false" rot="0">
            <a:off x="13862008" y="1350216"/>
            <a:ext cx="1521387" cy="2888442"/>
          </a:xfrm>
          <a:custGeom>
            <a:avLst/>
            <a:gdLst/>
            <a:ahLst/>
            <a:cxnLst/>
            <a:rect r="r" b="b" t="t" l="l"/>
            <a:pathLst>
              <a:path h="2888442" w="1521387">
                <a:moveTo>
                  <a:pt x="0" y="0"/>
                </a:moveTo>
                <a:lnTo>
                  <a:pt x="1521387" y="0"/>
                </a:lnTo>
                <a:lnTo>
                  <a:pt x="1521387" y="2888442"/>
                </a:lnTo>
                <a:lnTo>
                  <a:pt x="0" y="2888442"/>
                </a:lnTo>
                <a:lnTo>
                  <a:pt x="0" y="0"/>
                </a:lnTo>
                <a:close/>
              </a:path>
            </a:pathLst>
          </a:custGeom>
          <a:blipFill>
            <a:blip r:embed="rId10"/>
            <a:stretch>
              <a:fillRect l="-96281" t="0" r="-235496" b="0"/>
            </a:stretch>
          </a:blipFill>
        </p:spPr>
      </p:sp>
      <p:sp>
        <p:nvSpPr>
          <p:cNvPr name="Freeform 21" id="21"/>
          <p:cNvSpPr/>
          <p:nvPr/>
        </p:nvSpPr>
        <p:spPr>
          <a:xfrm flipH="false" flipV="false" rot="0">
            <a:off x="12335774" y="5802603"/>
            <a:ext cx="1078302" cy="3023618"/>
          </a:xfrm>
          <a:custGeom>
            <a:avLst/>
            <a:gdLst/>
            <a:ahLst/>
            <a:cxnLst/>
            <a:rect r="r" b="b" t="t" l="l"/>
            <a:pathLst>
              <a:path h="3023618" w="1078302">
                <a:moveTo>
                  <a:pt x="0" y="0"/>
                </a:moveTo>
                <a:lnTo>
                  <a:pt x="1078301" y="0"/>
                </a:lnTo>
                <a:lnTo>
                  <a:pt x="1078301" y="3023617"/>
                </a:lnTo>
                <a:lnTo>
                  <a:pt x="0" y="3023617"/>
                </a:lnTo>
                <a:lnTo>
                  <a:pt x="0" y="0"/>
                </a:lnTo>
                <a:close/>
              </a:path>
            </a:pathLst>
          </a:custGeom>
          <a:blipFill>
            <a:blip r:embed="rId10"/>
            <a:stretch>
              <a:fillRect l="-222687" t="0" r="-338687" b="-3710"/>
            </a:stretch>
          </a:blipFill>
        </p:spPr>
      </p:sp>
      <p:sp>
        <p:nvSpPr>
          <p:cNvPr name="TextBox 22" id="22"/>
          <p:cNvSpPr txBox="true"/>
          <p:nvPr/>
        </p:nvSpPr>
        <p:spPr>
          <a:xfrm rot="0">
            <a:off x="283909" y="3973803"/>
            <a:ext cx="17515587" cy="1828800"/>
          </a:xfrm>
          <a:prstGeom prst="rect">
            <a:avLst/>
          </a:prstGeom>
        </p:spPr>
        <p:txBody>
          <a:bodyPr anchor="t" rtlCol="false" tIns="0" lIns="0" bIns="0" rIns="0">
            <a:spAutoFit/>
          </a:bodyPr>
          <a:lstStyle/>
          <a:p>
            <a:pPr algn="just">
              <a:lnSpc>
                <a:spcPts val="2459"/>
              </a:lnSpc>
            </a:pPr>
            <a:r>
              <a:rPr lang="en-US" sz="2049">
                <a:solidFill>
                  <a:srgbClr val="759350"/>
                </a:solidFill>
                <a:latin typeface="DM Sans Bold"/>
              </a:rPr>
              <a:t>Layer Conv2D ketiga : </a:t>
            </a:r>
            <a:r>
              <a:rPr lang="en-US" sz="2049">
                <a:solidFill>
                  <a:srgbClr val="545454"/>
                </a:solidFill>
                <a:latin typeface="DM Sans"/>
              </a:rPr>
              <a:t>Menerapkan 128 filter konvolusi dengan ukuran 3x3 dan aktivasi ReLU pada output dari pool1.</a:t>
            </a:r>
          </a:p>
          <a:p>
            <a:pPr algn="just">
              <a:lnSpc>
                <a:spcPts val="2459"/>
              </a:lnSpc>
            </a:pPr>
            <a:r>
              <a:rPr lang="en-US" sz="2049">
                <a:solidFill>
                  <a:srgbClr val="759350"/>
                </a:solidFill>
                <a:latin typeface="DM Sans Bold"/>
              </a:rPr>
              <a:t>Layer Conv2D keempat : </a:t>
            </a:r>
            <a:r>
              <a:rPr lang="en-US" sz="2049">
                <a:solidFill>
                  <a:srgbClr val="545454"/>
                </a:solidFill>
                <a:latin typeface="DM Sans"/>
              </a:rPr>
              <a:t>Menerapkan 128 filter konvolusi dengan ukuran 3x3 dan aktivasi ReLU pada output dari layer konvolusi ketiga (conv3).</a:t>
            </a:r>
          </a:p>
          <a:p>
            <a:pPr algn="just">
              <a:lnSpc>
                <a:spcPts val="2459"/>
              </a:lnSpc>
            </a:pPr>
            <a:r>
              <a:rPr lang="en-US" sz="2049">
                <a:solidFill>
                  <a:srgbClr val="759350"/>
                </a:solidFill>
                <a:latin typeface="DM Sans Bold"/>
              </a:rPr>
              <a:t>Layer MaxPooling2D kedua : </a:t>
            </a:r>
            <a:r>
              <a:rPr lang="en-US" sz="2049">
                <a:solidFill>
                  <a:srgbClr val="545454"/>
                </a:solidFill>
                <a:latin typeface="DM Sans"/>
              </a:rPr>
              <a:t>Mengurangi dimensi spasial dari fitur peta dengan melakukan operasi max pooling dengan ukuran 2x2 pada output dari layer konvolusi keempat (conv4). </a:t>
            </a:r>
          </a:p>
          <a:p>
            <a:pPr algn="just">
              <a:lnSpc>
                <a:spcPts val="2459"/>
              </a:lnSpc>
            </a:pPr>
            <a:r>
              <a:rPr lang="en-US" sz="2049">
                <a:solidFill>
                  <a:srgbClr val="545454"/>
                </a:solidFill>
                <a:latin typeface="DM Sans"/>
              </a:rPr>
              <a:t>Pada tahap ini hasil yang terjadi sama seperti sebelumnya tetapi ukurannya akan semakin mengecil dan kemudian akan di MaxPooling2D kembali dengan ukuran layer sebanyak 2. Hasil dari pool2 akan dilempar ke layer selanjutnya sebagai konvolusi input selanjutnya.</a:t>
            </a:r>
          </a:p>
        </p:txBody>
      </p:sp>
      <p:sp>
        <p:nvSpPr>
          <p:cNvPr name="TextBox 23" id="23"/>
          <p:cNvSpPr txBox="true"/>
          <p:nvPr/>
        </p:nvSpPr>
        <p:spPr>
          <a:xfrm rot="0">
            <a:off x="-55109" y="14922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24" id="24"/>
          <p:cNvSpPr txBox="true"/>
          <p:nvPr/>
        </p:nvSpPr>
        <p:spPr>
          <a:xfrm rot="0">
            <a:off x="484925" y="1226019"/>
            <a:ext cx="4652599"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02. VGG-16</a:t>
            </a:r>
          </a:p>
        </p:txBody>
      </p:sp>
      <p:sp>
        <p:nvSpPr>
          <p:cNvPr name="TextBox 25" id="25"/>
          <p:cNvSpPr txBox="true"/>
          <p:nvPr/>
        </p:nvSpPr>
        <p:spPr>
          <a:xfrm rot="0">
            <a:off x="283909" y="1978440"/>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2 ) BLOK 2: CONVOLUTIONAL LAYER 3 &amp; 4, MAXPOOLING 2</a:t>
            </a:r>
          </a:p>
        </p:txBody>
      </p:sp>
      <p:sp>
        <p:nvSpPr>
          <p:cNvPr name="TextBox 26" id="26"/>
          <p:cNvSpPr txBox="true"/>
          <p:nvPr/>
        </p:nvSpPr>
        <p:spPr>
          <a:xfrm rot="0">
            <a:off x="278053" y="6050253"/>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3 ) BLOK 3: CONVOLUTIONAL LAYER 5, 6 &amp; 7, MAXPOOLING 3</a:t>
            </a:r>
          </a:p>
        </p:txBody>
      </p:sp>
      <p:sp>
        <p:nvSpPr>
          <p:cNvPr name="TextBox 27" id="27"/>
          <p:cNvSpPr txBox="true"/>
          <p:nvPr/>
        </p:nvSpPr>
        <p:spPr>
          <a:xfrm rot="0">
            <a:off x="278053" y="8195058"/>
            <a:ext cx="17515587" cy="1828800"/>
          </a:xfrm>
          <a:prstGeom prst="rect">
            <a:avLst/>
          </a:prstGeom>
        </p:spPr>
        <p:txBody>
          <a:bodyPr anchor="t" rtlCol="false" tIns="0" lIns="0" bIns="0" rIns="0">
            <a:spAutoFit/>
          </a:bodyPr>
          <a:lstStyle/>
          <a:p>
            <a:pPr algn="just">
              <a:lnSpc>
                <a:spcPts val="2459"/>
              </a:lnSpc>
            </a:pPr>
            <a:r>
              <a:rPr lang="en-US" sz="2049">
                <a:solidFill>
                  <a:srgbClr val="759350"/>
                </a:solidFill>
                <a:latin typeface="DM Sans Bold"/>
              </a:rPr>
              <a:t>Layer Conv2D kelima, keenam, ketujuh: </a:t>
            </a:r>
            <a:r>
              <a:rPr lang="en-US" sz="2049">
                <a:solidFill>
                  <a:srgbClr val="545454"/>
                </a:solidFill>
                <a:latin typeface="DM Sans"/>
              </a:rPr>
              <a:t>Menerapkan 256 filter konvolusi dengan ukuran 3x3 dan aktivasi ReLU pada output dari pool2, layer konvolusi kelima (conv5), dan layer konvolusi keenam (conv6).</a:t>
            </a:r>
          </a:p>
          <a:p>
            <a:pPr algn="just">
              <a:lnSpc>
                <a:spcPts val="2459"/>
              </a:lnSpc>
            </a:pPr>
            <a:r>
              <a:rPr lang="en-US" sz="2049">
                <a:solidFill>
                  <a:srgbClr val="759350"/>
                </a:solidFill>
                <a:latin typeface="DM Sans Bold"/>
              </a:rPr>
              <a:t>Layer MaxPooling2D ketiga: </a:t>
            </a:r>
            <a:r>
              <a:rPr lang="en-US" sz="2049">
                <a:solidFill>
                  <a:srgbClr val="545454"/>
                </a:solidFill>
                <a:latin typeface="DM Sans"/>
              </a:rPr>
              <a:t>Mengurangi dimensi spasial dari fitur peta dengan melakukan operasi max pooling dengan ukuran 2x2 pada output dari layer konvolusi ketujuh (conv7). </a:t>
            </a:r>
          </a:p>
          <a:p>
            <a:pPr algn="just">
              <a:lnSpc>
                <a:spcPts val="2459"/>
              </a:lnSpc>
            </a:pPr>
            <a:r>
              <a:rPr lang="en-US" sz="2049">
                <a:solidFill>
                  <a:srgbClr val="545454"/>
                </a:solidFill>
                <a:latin typeface="DM Sans"/>
              </a:rPr>
              <a:t>Sama seperti sebelumnya, hasil akan sama dan ukuran akan semakin mengecil, sehingga akan dilakukannya MaxPooling2D kembali dengan ukuran layer sebanyak 3. Kemudian, pool3 atau hasil konvolusi gambar pada layer-layer sebelumya akan diteruskan ke layer selanjutnya sebagai inputan.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30677" y="-55109"/>
            <a:ext cx="643095" cy="643095"/>
          </a:xfrm>
          <a:custGeom>
            <a:avLst/>
            <a:gdLst/>
            <a:ahLst/>
            <a:cxnLst/>
            <a:rect r="r" b="b" t="t" l="l"/>
            <a:pathLst>
              <a:path h="643095" w="643095">
                <a:moveTo>
                  <a:pt x="0" y="0"/>
                </a:moveTo>
                <a:lnTo>
                  <a:pt x="643095" y="0"/>
                </a:lnTo>
                <a:lnTo>
                  <a:pt x="643095" y="643095"/>
                </a:lnTo>
                <a:lnTo>
                  <a:pt x="0" y="643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644905" y="587986"/>
            <a:ext cx="643095" cy="643095"/>
          </a:xfrm>
          <a:custGeom>
            <a:avLst/>
            <a:gdLst/>
            <a:ahLst/>
            <a:cxnLst/>
            <a:rect r="r" b="b" t="t" l="l"/>
            <a:pathLst>
              <a:path h="643095" w="643095">
                <a:moveTo>
                  <a:pt x="0" y="0"/>
                </a:moveTo>
                <a:lnTo>
                  <a:pt x="643095" y="0"/>
                </a:lnTo>
                <a:lnTo>
                  <a:pt x="643095" y="643095"/>
                </a:lnTo>
                <a:lnTo>
                  <a:pt x="0" y="643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644905" y="1231081"/>
            <a:ext cx="643095" cy="643095"/>
          </a:xfrm>
          <a:custGeom>
            <a:avLst/>
            <a:gdLst/>
            <a:ahLst/>
            <a:cxnLst/>
            <a:rect r="r" b="b" t="t" l="l"/>
            <a:pathLst>
              <a:path h="643095" w="643095">
                <a:moveTo>
                  <a:pt x="643095" y="643094"/>
                </a:moveTo>
                <a:lnTo>
                  <a:pt x="0" y="643094"/>
                </a:lnTo>
                <a:lnTo>
                  <a:pt x="0" y="0"/>
                </a:lnTo>
                <a:lnTo>
                  <a:pt x="643095" y="0"/>
                </a:lnTo>
                <a:lnTo>
                  <a:pt x="643095" y="64309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87583" y="-55109"/>
            <a:ext cx="643095" cy="643095"/>
          </a:xfrm>
          <a:custGeom>
            <a:avLst/>
            <a:gdLst/>
            <a:ahLst/>
            <a:cxnLst/>
            <a:rect r="r" b="b" t="t" l="l"/>
            <a:pathLst>
              <a:path h="643095" w="643095">
                <a:moveTo>
                  <a:pt x="0" y="0"/>
                </a:moveTo>
                <a:lnTo>
                  <a:pt x="643094" y="0"/>
                </a:lnTo>
                <a:lnTo>
                  <a:pt x="643094" y="643095"/>
                </a:lnTo>
                <a:lnTo>
                  <a:pt x="0" y="6430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344488" y="587986"/>
            <a:ext cx="643095" cy="643095"/>
          </a:xfrm>
          <a:custGeom>
            <a:avLst/>
            <a:gdLst/>
            <a:ahLst/>
            <a:cxnLst/>
            <a:rect r="r" b="b" t="t" l="l"/>
            <a:pathLst>
              <a:path h="643095" w="643095">
                <a:moveTo>
                  <a:pt x="0" y="0"/>
                </a:moveTo>
                <a:lnTo>
                  <a:pt x="643095" y="0"/>
                </a:lnTo>
                <a:lnTo>
                  <a:pt x="643095" y="643095"/>
                </a:lnTo>
                <a:lnTo>
                  <a:pt x="0" y="6430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7001811" y="1231081"/>
            <a:ext cx="643095" cy="643095"/>
          </a:xfrm>
          <a:custGeom>
            <a:avLst/>
            <a:gdLst/>
            <a:ahLst/>
            <a:cxnLst/>
            <a:rect r="r" b="b" t="t" l="l"/>
            <a:pathLst>
              <a:path h="643095" w="643095">
                <a:moveTo>
                  <a:pt x="0" y="0"/>
                </a:moveTo>
                <a:lnTo>
                  <a:pt x="643094" y="0"/>
                </a:lnTo>
                <a:lnTo>
                  <a:pt x="643094" y="643094"/>
                </a:lnTo>
                <a:lnTo>
                  <a:pt x="0" y="6430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6358716" y="1231081"/>
            <a:ext cx="643095" cy="643095"/>
          </a:xfrm>
          <a:custGeom>
            <a:avLst/>
            <a:gdLst/>
            <a:ahLst/>
            <a:cxnLst/>
            <a:rect r="r" b="b" t="t" l="l"/>
            <a:pathLst>
              <a:path h="643095" w="643095">
                <a:moveTo>
                  <a:pt x="643095" y="643094"/>
                </a:moveTo>
                <a:lnTo>
                  <a:pt x="0" y="643094"/>
                </a:lnTo>
                <a:lnTo>
                  <a:pt x="0" y="0"/>
                </a:lnTo>
                <a:lnTo>
                  <a:pt x="643095" y="0"/>
                </a:lnTo>
                <a:lnTo>
                  <a:pt x="643095" y="6430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5400000">
            <a:off x="0" y="-55109"/>
            <a:ext cx="643095" cy="643095"/>
          </a:xfrm>
          <a:custGeom>
            <a:avLst/>
            <a:gdLst/>
            <a:ahLst/>
            <a:cxnLst/>
            <a:rect r="r" b="b" t="t" l="l"/>
            <a:pathLst>
              <a:path h="643095" w="643095">
                <a:moveTo>
                  <a:pt x="643095" y="643095"/>
                </a:moveTo>
                <a:lnTo>
                  <a:pt x="0" y="643095"/>
                </a:lnTo>
                <a:lnTo>
                  <a:pt x="0" y="0"/>
                </a:lnTo>
                <a:lnTo>
                  <a:pt x="643095" y="0"/>
                </a:lnTo>
                <a:lnTo>
                  <a:pt x="643095" y="64309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10800000">
            <a:off x="0" y="587986"/>
            <a:ext cx="643095" cy="643095"/>
          </a:xfrm>
          <a:custGeom>
            <a:avLst/>
            <a:gdLst/>
            <a:ahLst/>
            <a:cxnLst/>
            <a:rect r="r" b="b" t="t" l="l"/>
            <a:pathLst>
              <a:path h="643095" w="643095">
                <a:moveTo>
                  <a:pt x="643095" y="643095"/>
                </a:moveTo>
                <a:lnTo>
                  <a:pt x="0" y="643095"/>
                </a:lnTo>
                <a:lnTo>
                  <a:pt x="0" y="0"/>
                </a:lnTo>
                <a:lnTo>
                  <a:pt x="643095" y="0"/>
                </a:lnTo>
                <a:lnTo>
                  <a:pt x="643095" y="643095"/>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2700000">
            <a:off x="14381224" y="7574679"/>
            <a:ext cx="7415398" cy="3565095"/>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Freeform 14" id="14"/>
          <p:cNvSpPr/>
          <p:nvPr/>
        </p:nvSpPr>
        <p:spPr>
          <a:xfrm flipH="false" flipV="false" rot="5400000">
            <a:off x="16739595" y="9931656"/>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16752945" y="9429751"/>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7259300" y="9936106"/>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5400000">
            <a:off x="17765655" y="9936106"/>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10800000">
            <a:off x="17765655" y="9429751"/>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5400000">
            <a:off x="17765655" y="7337431"/>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17259300" y="7337431"/>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7765655" y="6831076"/>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2" id="22"/>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23" id="23"/>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24" id="24"/>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25" id="25"/>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26" id="26"/>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27" id="27"/>
          <p:cNvGrpSpPr/>
          <p:nvPr/>
        </p:nvGrpSpPr>
        <p:grpSpPr>
          <a:xfrm rot="2700000">
            <a:off x="-1376391" y="-3093321"/>
            <a:ext cx="7415398" cy="3565095"/>
            <a:chOff x="0" y="0"/>
            <a:chExt cx="660400" cy="317500"/>
          </a:xfrm>
        </p:grpSpPr>
        <p:sp>
          <p:nvSpPr>
            <p:cNvPr name="Freeform 28" id="28"/>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9" id="29"/>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0" id="30"/>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31" id="31"/>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32" id="32"/>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33" id="33"/>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34" id="34"/>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35" id="35"/>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36" id="36"/>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37" id="37"/>
          <p:cNvSpPr/>
          <p:nvPr/>
        </p:nvSpPr>
        <p:spPr>
          <a:xfrm>
            <a:off x="-2509797" y="905760"/>
            <a:ext cx="2628598" cy="2671969"/>
          </a:xfrm>
          <a:prstGeom prst="line">
            <a:avLst/>
          </a:prstGeom>
          <a:ln cap="flat" w="28575">
            <a:solidFill>
              <a:srgbClr val="D9D9D9"/>
            </a:solidFill>
            <a:prstDash val="solid"/>
            <a:headEnd type="none" len="sm" w="sm"/>
            <a:tailEnd type="none" len="sm" w="sm"/>
          </a:ln>
        </p:spPr>
      </p:sp>
      <p:grpSp>
        <p:nvGrpSpPr>
          <p:cNvPr name="Group 38" id="38"/>
          <p:cNvGrpSpPr/>
          <p:nvPr/>
        </p:nvGrpSpPr>
        <p:grpSpPr>
          <a:xfrm rot="0">
            <a:off x="214146" y="1054100"/>
            <a:ext cx="4700968" cy="695719"/>
            <a:chOff x="0" y="0"/>
            <a:chExt cx="1517564" cy="224592"/>
          </a:xfrm>
        </p:grpSpPr>
        <p:sp>
          <p:nvSpPr>
            <p:cNvPr name="Freeform 39" id="39"/>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12240"/>
            </a:solidFill>
          </p:spPr>
        </p:sp>
        <p:sp>
          <p:nvSpPr>
            <p:cNvPr name="TextBox 40" id="40"/>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41" id="41"/>
          <p:cNvSpPr/>
          <p:nvPr/>
        </p:nvSpPr>
        <p:spPr>
          <a:xfrm flipH="false" flipV="false" rot="0">
            <a:off x="378480" y="2379635"/>
            <a:ext cx="11517774" cy="1824860"/>
          </a:xfrm>
          <a:custGeom>
            <a:avLst/>
            <a:gdLst/>
            <a:ahLst/>
            <a:cxnLst/>
            <a:rect r="r" b="b" t="t" l="l"/>
            <a:pathLst>
              <a:path h="1824860" w="11517774">
                <a:moveTo>
                  <a:pt x="0" y="0"/>
                </a:moveTo>
                <a:lnTo>
                  <a:pt x="11517774" y="0"/>
                </a:lnTo>
                <a:lnTo>
                  <a:pt x="11517774" y="1824860"/>
                </a:lnTo>
                <a:lnTo>
                  <a:pt x="0" y="1824860"/>
                </a:lnTo>
                <a:lnTo>
                  <a:pt x="0" y="0"/>
                </a:lnTo>
                <a:close/>
              </a:path>
            </a:pathLst>
          </a:custGeom>
          <a:blipFill>
            <a:blip r:embed="rId10"/>
            <a:stretch>
              <a:fillRect l="0" t="0" r="0" b="0"/>
            </a:stretch>
          </a:blipFill>
        </p:spPr>
      </p:sp>
      <p:sp>
        <p:nvSpPr>
          <p:cNvPr name="Freeform 42" id="42"/>
          <p:cNvSpPr/>
          <p:nvPr/>
        </p:nvSpPr>
        <p:spPr>
          <a:xfrm flipH="false" flipV="false" rot="0">
            <a:off x="378480" y="6233321"/>
            <a:ext cx="11508893" cy="1776718"/>
          </a:xfrm>
          <a:custGeom>
            <a:avLst/>
            <a:gdLst/>
            <a:ahLst/>
            <a:cxnLst/>
            <a:rect r="r" b="b" t="t" l="l"/>
            <a:pathLst>
              <a:path h="1776718" w="11508893">
                <a:moveTo>
                  <a:pt x="0" y="0"/>
                </a:moveTo>
                <a:lnTo>
                  <a:pt x="11508893" y="0"/>
                </a:lnTo>
                <a:lnTo>
                  <a:pt x="11508893" y="1776719"/>
                </a:lnTo>
                <a:lnTo>
                  <a:pt x="0" y="1776719"/>
                </a:lnTo>
                <a:lnTo>
                  <a:pt x="0" y="0"/>
                </a:lnTo>
                <a:close/>
              </a:path>
            </a:pathLst>
          </a:custGeom>
          <a:blipFill>
            <a:blip r:embed="rId11"/>
            <a:stretch>
              <a:fillRect l="0" t="0" r="0" b="0"/>
            </a:stretch>
          </a:blipFill>
        </p:spPr>
      </p:sp>
      <p:sp>
        <p:nvSpPr>
          <p:cNvPr name="TextBox 43" id="43"/>
          <p:cNvSpPr txBox="true"/>
          <p:nvPr/>
        </p:nvSpPr>
        <p:spPr>
          <a:xfrm rot="0">
            <a:off x="378480" y="1921800"/>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4 ) BLOK 4: CONVOLUTIONAL LAYER 8, 9, 10 &amp; MAXPOOLING 4</a:t>
            </a:r>
          </a:p>
        </p:txBody>
      </p:sp>
      <p:sp>
        <p:nvSpPr>
          <p:cNvPr name="Freeform 44" id="44"/>
          <p:cNvSpPr/>
          <p:nvPr/>
        </p:nvSpPr>
        <p:spPr>
          <a:xfrm flipH="false" flipV="false" rot="0">
            <a:off x="12541664" y="2682642"/>
            <a:ext cx="1571673" cy="1402416"/>
          </a:xfrm>
          <a:custGeom>
            <a:avLst/>
            <a:gdLst/>
            <a:ahLst/>
            <a:cxnLst/>
            <a:rect r="r" b="b" t="t" l="l"/>
            <a:pathLst>
              <a:path h="1402416" w="1571673">
                <a:moveTo>
                  <a:pt x="0" y="0"/>
                </a:moveTo>
                <a:lnTo>
                  <a:pt x="1571673" y="0"/>
                </a:lnTo>
                <a:lnTo>
                  <a:pt x="1571673" y="1402415"/>
                </a:lnTo>
                <a:lnTo>
                  <a:pt x="0" y="1402415"/>
                </a:lnTo>
                <a:lnTo>
                  <a:pt x="0" y="0"/>
                </a:lnTo>
                <a:close/>
              </a:path>
            </a:pathLst>
          </a:custGeom>
          <a:blipFill>
            <a:blip r:embed="rId12"/>
            <a:stretch>
              <a:fillRect l="-446865" t="-179399" r="-432902" b="-203406"/>
            </a:stretch>
          </a:blipFill>
        </p:spPr>
      </p:sp>
      <p:sp>
        <p:nvSpPr>
          <p:cNvPr name="Freeform 45" id="45"/>
          <p:cNvSpPr/>
          <p:nvPr/>
        </p:nvSpPr>
        <p:spPr>
          <a:xfrm flipH="false" flipV="false" rot="0">
            <a:off x="12240883" y="6523726"/>
            <a:ext cx="1644854" cy="1486313"/>
          </a:xfrm>
          <a:custGeom>
            <a:avLst/>
            <a:gdLst/>
            <a:ahLst/>
            <a:cxnLst/>
            <a:rect r="r" b="b" t="t" l="l"/>
            <a:pathLst>
              <a:path h="1486313" w="1644854">
                <a:moveTo>
                  <a:pt x="0" y="0"/>
                </a:moveTo>
                <a:lnTo>
                  <a:pt x="1644854" y="0"/>
                </a:lnTo>
                <a:lnTo>
                  <a:pt x="1644854" y="1486314"/>
                </a:lnTo>
                <a:lnTo>
                  <a:pt x="0" y="1486314"/>
                </a:lnTo>
                <a:lnTo>
                  <a:pt x="0" y="0"/>
                </a:lnTo>
                <a:close/>
              </a:path>
            </a:pathLst>
          </a:custGeom>
          <a:blipFill>
            <a:blip r:embed="rId12"/>
            <a:stretch>
              <a:fillRect l="-620386" t="-209457" r="-410623" b="-240902"/>
            </a:stretch>
          </a:blipFill>
        </p:spPr>
      </p:sp>
      <p:sp>
        <p:nvSpPr>
          <p:cNvPr name="TextBox 46" id="46"/>
          <p:cNvSpPr txBox="true"/>
          <p:nvPr/>
        </p:nvSpPr>
        <p:spPr>
          <a:xfrm rot="0">
            <a:off x="9929" y="14922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47" id="47"/>
          <p:cNvSpPr txBox="true"/>
          <p:nvPr/>
        </p:nvSpPr>
        <p:spPr>
          <a:xfrm rot="0">
            <a:off x="378480" y="4309270"/>
            <a:ext cx="17387175" cy="126682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Blok keempat ini terdiri dari tiga lapisan konvolusi dengan masing-masing 512 filter 3x3 dan aktivasi ReLU, diikuti oleh satu lapisan max pooling dengan ukuran 2x2. Hasil akan sama seperti sebelumnya dengan ukuran yang semakin mengecil sehingga akan di MaxPooling2D kembali dengan ukuran layer sebanyak 3. Lalu pool4 atau hasil konvolusi gambar pada layer-layer sebelumnya akan diteruskan ke layer selanjutnya sebagai input.</a:t>
            </a:r>
          </a:p>
        </p:txBody>
      </p:sp>
      <p:sp>
        <p:nvSpPr>
          <p:cNvPr name="TextBox 48" id="48"/>
          <p:cNvSpPr txBox="true"/>
          <p:nvPr/>
        </p:nvSpPr>
        <p:spPr>
          <a:xfrm rot="0">
            <a:off x="484925" y="1226019"/>
            <a:ext cx="4652599"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02. VGG-16</a:t>
            </a:r>
          </a:p>
        </p:txBody>
      </p:sp>
      <p:sp>
        <p:nvSpPr>
          <p:cNvPr name="TextBox 49" id="49"/>
          <p:cNvSpPr txBox="true"/>
          <p:nvPr/>
        </p:nvSpPr>
        <p:spPr>
          <a:xfrm rot="0">
            <a:off x="321547" y="5776120"/>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5 ) BLOK 5: CONVOLUTIONAL LAYER 11, 12, 13 &amp; MAXPOOLING 5</a:t>
            </a:r>
          </a:p>
        </p:txBody>
      </p:sp>
      <p:sp>
        <p:nvSpPr>
          <p:cNvPr name="TextBox 50" id="50"/>
          <p:cNvSpPr txBox="true"/>
          <p:nvPr/>
        </p:nvSpPr>
        <p:spPr>
          <a:xfrm rot="0">
            <a:off x="378480" y="8124340"/>
            <a:ext cx="17387175" cy="126682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Blok kelima terdiri dari tiga lapisan konvolusi dengan masing-masing 512 filter berukuran 3x3 dan aktivasi ReLU. Setiap lapisan konvolusi diikuti oleh operasi max pooling dengan ukuran 2x2. Hasil akan sama seperti sebelumnya dengan ukuran yang semakin mengecil sehingga akan di MaxPooling2D kembali dengan ukuran layer sebanyak 3. Lalu pool5 atau hasil konvolusi gambar pada layer-layer sebelumnya akan diteruskan ke layer selanjutnya sebagai input.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6366211" y="7505772"/>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5903598" y="8325321"/>
            <a:ext cx="5185216" cy="5132702"/>
          </a:xfrm>
          <a:prstGeom prst="line">
            <a:avLst/>
          </a:prstGeom>
          <a:ln cap="flat" w="28575">
            <a:solidFill>
              <a:srgbClr val="D9D9D9"/>
            </a:solidFill>
            <a:prstDash val="solid"/>
            <a:headEnd type="none" len="sm" w="sm"/>
            <a:tailEnd type="none" len="sm" w="sm"/>
          </a:ln>
        </p:spPr>
      </p:sp>
      <p:sp>
        <p:nvSpPr>
          <p:cNvPr name="AutoShape 6" id="6"/>
          <p:cNvSpPr/>
          <p:nvPr/>
        </p:nvSpPr>
        <p:spPr>
          <a:xfrm>
            <a:off x="15689651" y="8637998"/>
            <a:ext cx="5038853" cy="5038853"/>
          </a:xfrm>
          <a:prstGeom prst="line">
            <a:avLst/>
          </a:prstGeom>
          <a:ln cap="flat" w="28575">
            <a:solidFill>
              <a:srgbClr val="D9D9D9"/>
            </a:solidFill>
            <a:prstDash val="solid"/>
            <a:headEnd type="none" len="sm" w="sm"/>
            <a:tailEnd type="none" len="sm" w="sm"/>
          </a:ln>
        </p:spPr>
      </p:sp>
      <p:sp>
        <p:nvSpPr>
          <p:cNvPr name="AutoShape 7" id="7"/>
          <p:cNvSpPr/>
          <p:nvPr/>
        </p:nvSpPr>
        <p:spPr>
          <a:xfrm>
            <a:off x="15510049" y="8996468"/>
            <a:ext cx="4867141" cy="4867141"/>
          </a:xfrm>
          <a:prstGeom prst="line">
            <a:avLst/>
          </a:prstGeom>
          <a:ln cap="flat" w="28575">
            <a:solidFill>
              <a:srgbClr val="D9D9D9"/>
            </a:solidFill>
            <a:prstDash val="solid"/>
            <a:headEnd type="none" len="sm" w="sm"/>
            <a:tailEnd type="none" len="sm" w="sm"/>
          </a:ln>
        </p:spPr>
      </p:sp>
      <p:sp>
        <p:nvSpPr>
          <p:cNvPr name="AutoShape 8" id="8"/>
          <p:cNvSpPr/>
          <p:nvPr/>
        </p:nvSpPr>
        <p:spPr>
          <a:xfrm>
            <a:off x="15383395" y="9382736"/>
            <a:ext cx="4690515" cy="4690515"/>
          </a:xfrm>
          <a:prstGeom prst="line">
            <a:avLst/>
          </a:prstGeom>
          <a:ln cap="flat" w="28575">
            <a:solidFill>
              <a:srgbClr val="D9D9D9"/>
            </a:solidFill>
            <a:prstDash val="solid"/>
            <a:headEnd type="none" len="sm" w="sm"/>
            <a:tailEnd type="none" len="sm" w="sm"/>
          </a:ln>
        </p:spPr>
      </p:sp>
      <p:sp>
        <p:nvSpPr>
          <p:cNvPr name="AutoShape 9" id="9"/>
          <p:cNvSpPr/>
          <p:nvPr/>
        </p:nvSpPr>
        <p:spPr>
          <a:xfrm>
            <a:off x="15239541" y="9822412"/>
            <a:ext cx="4347674" cy="4347674"/>
          </a:xfrm>
          <a:prstGeom prst="line">
            <a:avLst/>
          </a:prstGeom>
          <a:ln cap="flat" w="28575">
            <a:solidFill>
              <a:srgbClr val="D9D9D9"/>
            </a:solidFill>
            <a:prstDash val="solid"/>
            <a:headEnd type="none" len="sm" w="sm"/>
            <a:tailEnd type="none" len="sm" w="sm"/>
          </a:ln>
        </p:spPr>
      </p:sp>
      <p:sp>
        <p:nvSpPr>
          <p:cNvPr name="Freeform 10" id="10"/>
          <p:cNvSpPr/>
          <p:nvPr/>
        </p:nvSpPr>
        <p:spPr>
          <a:xfrm flipH="false" flipV="false" rot="-10800000">
            <a:off x="-49253" y="0"/>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11215" y="17568"/>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5109" y="683892"/>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55109" y="1350216"/>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444653" y="44450"/>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214146" y="1054100"/>
            <a:ext cx="4700968" cy="695719"/>
            <a:chOff x="0" y="0"/>
            <a:chExt cx="1517564" cy="224592"/>
          </a:xfrm>
        </p:grpSpPr>
        <p:sp>
          <p:nvSpPr>
            <p:cNvPr name="Freeform 16" id="16"/>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12240"/>
            </a:solidFill>
          </p:spPr>
        </p:sp>
        <p:sp>
          <p:nvSpPr>
            <p:cNvPr name="TextBox 17" id="17"/>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18" id="18"/>
          <p:cNvSpPr/>
          <p:nvPr/>
        </p:nvSpPr>
        <p:spPr>
          <a:xfrm flipH="false" flipV="false" rot="0">
            <a:off x="331098" y="2530891"/>
            <a:ext cx="8757793" cy="1976585"/>
          </a:xfrm>
          <a:custGeom>
            <a:avLst/>
            <a:gdLst/>
            <a:ahLst/>
            <a:cxnLst/>
            <a:rect r="r" b="b" t="t" l="l"/>
            <a:pathLst>
              <a:path h="1976585" w="8757793">
                <a:moveTo>
                  <a:pt x="0" y="0"/>
                </a:moveTo>
                <a:lnTo>
                  <a:pt x="8757793" y="0"/>
                </a:lnTo>
                <a:lnTo>
                  <a:pt x="8757793" y="1976586"/>
                </a:lnTo>
                <a:lnTo>
                  <a:pt x="0" y="1976586"/>
                </a:lnTo>
                <a:lnTo>
                  <a:pt x="0" y="0"/>
                </a:lnTo>
                <a:close/>
              </a:path>
            </a:pathLst>
          </a:custGeom>
          <a:blipFill>
            <a:blip r:embed="rId8"/>
            <a:stretch>
              <a:fillRect l="0" t="0" r="0" b="0"/>
            </a:stretch>
          </a:blipFill>
        </p:spPr>
      </p:sp>
      <p:sp>
        <p:nvSpPr>
          <p:cNvPr name="TextBox 19" id="19"/>
          <p:cNvSpPr txBox="true"/>
          <p:nvPr/>
        </p:nvSpPr>
        <p:spPr>
          <a:xfrm rot="0">
            <a:off x="331098" y="4688452"/>
            <a:ext cx="17515587" cy="1524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Pada Fully connected layer, fungsi </a:t>
            </a:r>
            <a:r>
              <a:rPr lang="en-US" sz="2049">
                <a:solidFill>
                  <a:srgbClr val="759350"/>
                </a:solidFill>
                <a:latin typeface="DM Sans Bold"/>
              </a:rPr>
              <a:t>Flatten()</a:t>
            </a:r>
            <a:r>
              <a:rPr lang="en-US" sz="2049">
                <a:solidFill>
                  <a:srgbClr val="545454"/>
                </a:solidFill>
                <a:latin typeface="DM Sans"/>
              </a:rPr>
              <a:t> dipanggil dengan nilai inputan pool5 (hasil dari MaxPooling2D inputan sebelumnya) untuk melakukan pemerataan input menjadi satu dimensi. Pada layer </a:t>
            </a:r>
            <a:r>
              <a:rPr lang="en-US" sz="2049">
                <a:solidFill>
                  <a:srgbClr val="759350"/>
                </a:solidFill>
                <a:latin typeface="DM Sans Bold"/>
              </a:rPr>
              <a:t>Dense</a:t>
            </a:r>
            <a:r>
              <a:rPr lang="en-US" sz="2049">
                <a:solidFill>
                  <a:srgbClr val="545454"/>
                </a:solidFill>
                <a:latin typeface="DM Sans"/>
              </a:rPr>
              <a:t>, model akan menerima semua inputan dari layer-layer sebelumnya untuk melakukan proses klasifikasi gambar. Terdapat 3 lapisan dense dan lapisan terakhir sebagai </a:t>
            </a:r>
            <a:r>
              <a:rPr lang="en-US" sz="2049">
                <a:solidFill>
                  <a:srgbClr val="759350"/>
                </a:solidFill>
                <a:latin typeface="DM Sans Bold"/>
              </a:rPr>
              <a:t>output </a:t>
            </a:r>
            <a:r>
              <a:rPr lang="en-US" sz="2049">
                <a:solidFill>
                  <a:srgbClr val="545454"/>
                </a:solidFill>
                <a:latin typeface="DM Sans"/>
              </a:rPr>
              <a:t>atau hasil klasifikasi yang diinginkan. Dense 1 dan Dense 2 memiliki jumlah neuron sebanyak 4096 dengan fungsi aktifasi ReLu dan Dense layer terakhir dengan 4 neuron fungsi aktifasi softmax.</a:t>
            </a:r>
          </a:p>
          <a:p>
            <a:pPr algn="just">
              <a:lnSpc>
                <a:spcPts val="2459"/>
              </a:lnSpc>
            </a:pPr>
          </a:p>
        </p:txBody>
      </p:sp>
      <p:sp>
        <p:nvSpPr>
          <p:cNvPr name="Freeform 20" id="20"/>
          <p:cNvSpPr/>
          <p:nvPr/>
        </p:nvSpPr>
        <p:spPr>
          <a:xfrm flipH="false" flipV="false" rot="0">
            <a:off x="331098" y="6212452"/>
            <a:ext cx="10295709" cy="1097188"/>
          </a:xfrm>
          <a:custGeom>
            <a:avLst/>
            <a:gdLst/>
            <a:ahLst/>
            <a:cxnLst/>
            <a:rect r="r" b="b" t="t" l="l"/>
            <a:pathLst>
              <a:path h="1097188" w="10295709">
                <a:moveTo>
                  <a:pt x="0" y="0"/>
                </a:moveTo>
                <a:lnTo>
                  <a:pt x="10295708" y="0"/>
                </a:lnTo>
                <a:lnTo>
                  <a:pt x="10295708" y="1097188"/>
                </a:lnTo>
                <a:lnTo>
                  <a:pt x="0" y="1097188"/>
                </a:lnTo>
                <a:lnTo>
                  <a:pt x="0" y="0"/>
                </a:lnTo>
                <a:close/>
              </a:path>
            </a:pathLst>
          </a:custGeom>
          <a:blipFill>
            <a:blip r:embed="rId9"/>
            <a:stretch>
              <a:fillRect l="0" t="0" r="0" b="0"/>
            </a:stretch>
          </a:blipFill>
        </p:spPr>
      </p:sp>
      <p:sp>
        <p:nvSpPr>
          <p:cNvPr name="Freeform 21" id="21"/>
          <p:cNvSpPr/>
          <p:nvPr/>
        </p:nvSpPr>
        <p:spPr>
          <a:xfrm flipH="false" flipV="false" rot="0">
            <a:off x="9399512" y="2593792"/>
            <a:ext cx="4887029" cy="1850783"/>
          </a:xfrm>
          <a:custGeom>
            <a:avLst/>
            <a:gdLst/>
            <a:ahLst/>
            <a:cxnLst/>
            <a:rect r="r" b="b" t="t" l="l"/>
            <a:pathLst>
              <a:path h="1850783" w="4887029">
                <a:moveTo>
                  <a:pt x="0" y="0"/>
                </a:moveTo>
                <a:lnTo>
                  <a:pt x="4887029" y="0"/>
                </a:lnTo>
                <a:lnTo>
                  <a:pt x="4887029" y="1850784"/>
                </a:lnTo>
                <a:lnTo>
                  <a:pt x="0" y="1850784"/>
                </a:lnTo>
                <a:lnTo>
                  <a:pt x="0" y="0"/>
                </a:lnTo>
                <a:close/>
              </a:path>
            </a:pathLst>
          </a:custGeom>
          <a:blipFill>
            <a:blip r:embed="rId10"/>
            <a:stretch>
              <a:fillRect l="-120183" t="-80299" r="0" b="-75346"/>
            </a:stretch>
          </a:blipFill>
        </p:spPr>
      </p:sp>
      <p:sp>
        <p:nvSpPr>
          <p:cNvPr name="TextBox 22" id="22"/>
          <p:cNvSpPr txBox="true"/>
          <p:nvPr/>
        </p:nvSpPr>
        <p:spPr>
          <a:xfrm rot="0">
            <a:off x="-55109" y="14922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23" id="23"/>
          <p:cNvSpPr txBox="true"/>
          <p:nvPr/>
        </p:nvSpPr>
        <p:spPr>
          <a:xfrm rot="0">
            <a:off x="484925" y="1226019"/>
            <a:ext cx="4652599"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02. VGG-16</a:t>
            </a:r>
          </a:p>
        </p:txBody>
      </p:sp>
      <p:sp>
        <p:nvSpPr>
          <p:cNvPr name="TextBox 24" id="24"/>
          <p:cNvSpPr txBox="true"/>
          <p:nvPr/>
        </p:nvSpPr>
        <p:spPr>
          <a:xfrm rot="0">
            <a:off x="283909" y="1978440"/>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6 ) FULLY CONNECTED LAYER</a:t>
            </a:r>
          </a:p>
        </p:txBody>
      </p:sp>
      <p:sp>
        <p:nvSpPr>
          <p:cNvPr name="TextBox 25" id="25"/>
          <p:cNvSpPr txBox="true"/>
          <p:nvPr/>
        </p:nvSpPr>
        <p:spPr>
          <a:xfrm rot="0">
            <a:off x="331098" y="7452515"/>
            <a:ext cx="17515587" cy="1524000"/>
          </a:xfrm>
          <a:prstGeom prst="rect">
            <a:avLst/>
          </a:prstGeom>
        </p:spPr>
        <p:txBody>
          <a:bodyPr anchor="t" rtlCol="false" tIns="0" lIns="0" bIns="0" rIns="0">
            <a:spAutoFit/>
          </a:bodyPr>
          <a:lstStyle/>
          <a:p>
            <a:pPr algn="just">
              <a:lnSpc>
                <a:spcPts val="2459"/>
              </a:lnSpc>
            </a:pPr>
            <a:r>
              <a:rPr lang="en-US" sz="2049">
                <a:solidFill>
                  <a:srgbClr val="759350"/>
                </a:solidFill>
                <a:latin typeface="DM Sans Bold"/>
              </a:rPr>
              <a:t>model = Model(inputs=vgg_input, outputs=output):</a:t>
            </a:r>
            <a:r>
              <a:rPr lang="en-US" sz="2049">
                <a:solidFill>
                  <a:srgbClr val="545454"/>
                </a:solidFill>
                <a:latin typeface="DM Sans"/>
              </a:rPr>
              <a:t> Membuat model dengan menggunakan vgg_input sebagai input dan output sebagai output dari model, menggabungkan semua lapisan yang telah dibuat sebelumnya.</a:t>
            </a:r>
          </a:p>
          <a:p>
            <a:pPr algn="just">
              <a:lnSpc>
                <a:spcPts val="2459"/>
              </a:lnSpc>
            </a:pPr>
            <a:r>
              <a:rPr lang="en-US" sz="2049">
                <a:solidFill>
                  <a:srgbClr val="759350"/>
                </a:solidFill>
                <a:latin typeface="DM Sans Bold"/>
              </a:rPr>
              <a:t>model.compile(optimizer=tf.keras.optimizers.SGD(learning_rate=0.001, momentum=0.9), loss='sparse_categorical_crossentropy', metrics=['accuracy']):</a:t>
            </a:r>
            <a:r>
              <a:rPr lang="en-US" sz="2049">
                <a:solidFill>
                  <a:srgbClr val="545454"/>
                </a:solidFill>
                <a:latin typeface="DM Sans"/>
              </a:rPr>
              <a:t> Menggunakan optimizer SGD dengan learning rate 0.001 dan momentum 0.9 untuk mengoptimalkan model. Fungsi loss yang dipilih adalah sparse categorical crossentropy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80579" y="906193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593" y="831845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6593" y="9889196"/>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6573" y="9940819"/>
            <a:ext cx="581136" cy="581136"/>
          </a:xfrm>
          <a:custGeom>
            <a:avLst/>
            <a:gdLst/>
            <a:ahLst/>
            <a:cxnLst/>
            <a:rect r="r" b="b" t="t" l="l"/>
            <a:pathLst>
              <a:path h="581136" w="581136">
                <a:moveTo>
                  <a:pt x="0" y="0"/>
                </a:moveTo>
                <a:lnTo>
                  <a:pt x="581136" y="0"/>
                </a:lnTo>
                <a:lnTo>
                  <a:pt x="581136" y="581137"/>
                </a:lnTo>
                <a:lnTo>
                  <a:pt x="0" y="581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704538" y="9138184"/>
            <a:ext cx="583462" cy="583462"/>
          </a:xfrm>
          <a:custGeom>
            <a:avLst/>
            <a:gdLst/>
            <a:ahLst/>
            <a:cxnLst/>
            <a:rect r="r" b="b" t="t" l="l"/>
            <a:pathLst>
              <a:path h="583462" w="583462">
                <a:moveTo>
                  <a:pt x="0" y="0"/>
                </a:moveTo>
                <a:lnTo>
                  <a:pt x="583462" y="0"/>
                </a:lnTo>
                <a:lnTo>
                  <a:pt x="583462" y="583461"/>
                </a:lnTo>
                <a:lnTo>
                  <a:pt x="0" y="583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704538" y="9721645"/>
            <a:ext cx="583462" cy="583462"/>
          </a:xfrm>
          <a:custGeom>
            <a:avLst/>
            <a:gdLst/>
            <a:ahLst/>
            <a:cxnLst/>
            <a:rect r="r" b="b" t="t" l="l"/>
            <a:pathLst>
              <a:path h="583462" w="583462">
                <a:moveTo>
                  <a:pt x="0" y="0"/>
                </a:moveTo>
                <a:lnTo>
                  <a:pt x="583462" y="0"/>
                </a:lnTo>
                <a:lnTo>
                  <a:pt x="583462" y="583462"/>
                </a:lnTo>
                <a:lnTo>
                  <a:pt x="0" y="58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746096" y="7835918"/>
            <a:ext cx="583462" cy="583462"/>
          </a:xfrm>
          <a:custGeom>
            <a:avLst/>
            <a:gdLst/>
            <a:ahLst/>
            <a:cxnLst/>
            <a:rect r="r" b="b" t="t" l="l"/>
            <a:pathLst>
              <a:path h="583462" w="583462">
                <a:moveTo>
                  <a:pt x="0" y="0"/>
                </a:moveTo>
                <a:lnTo>
                  <a:pt x="583461" y="0"/>
                </a:lnTo>
                <a:lnTo>
                  <a:pt x="583461" y="583461"/>
                </a:lnTo>
                <a:lnTo>
                  <a:pt x="0" y="583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736774" y="9913207"/>
            <a:ext cx="583462" cy="583462"/>
          </a:xfrm>
          <a:custGeom>
            <a:avLst/>
            <a:gdLst/>
            <a:ahLst/>
            <a:cxnLst/>
            <a:rect r="r" b="b" t="t" l="l"/>
            <a:pathLst>
              <a:path h="583462" w="583462">
                <a:moveTo>
                  <a:pt x="0" y="0"/>
                </a:moveTo>
                <a:lnTo>
                  <a:pt x="583462" y="0"/>
                </a:lnTo>
                <a:lnTo>
                  <a:pt x="583462" y="583462"/>
                </a:lnTo>
                <a:lnTo>
                  <a:pt x="0" y="5834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16537615" y="9913207"/>
            <a:ext cx="583462" cy="583462"/>
          </a:xfrm>
          <a:custGeom>
            <a:avLst/>
            <a:gdLst/>
            <a:ahLst/>
            <a:cxnLst/>
            <a:rect r="r" b="b" t="t" l="l"/>
            <a:pathLst>
              <a:path h="583462" w="583462">
                <a:moveTo>
                  <a:pt x="0" y="0"/>
                </a:moveTo>
                <a:lnTo>
                  <a:pt x="583462" y="0"/>
                </a:lnTo>
                <a:lnTo>
                  <a:pt x="583462" y="583462"/>
                </a:lnTo>
                <a:lnTo>
                  <a:pt x="0" y="583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5400000">
            <a:off x="15901261" y="9913207"/>
            <a:ext cx="583462" cy="583462"/>
          </a:xfrm>
          <a:custGeom>
            <a:avLst/>
            <a:gdLst/>
            <a:ahLst/>
            <a:cxnLst/>
            <a:rect r="r" b="b" t="t" l="l"/>
            <a:pathLst>
              <a:path h="583462" w="583462">
                <a:moveTo>
                  <a:pt x="583462" y="583462"/>
                </a:moveTo>
                <a:lnTo>
                  <a:pt x="0" y="583462"/>
                </a:lnTo>
                <a:lnTo>
                  <a:pt x="0" y="0"/>
                </a:lnTo>
                <a:lnTo>
                  <a:pt x="583462" y="0"/>
                </a:lnTo>
                <a:lnTo>
                  <a:pt x="583462" y="583462"/>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true" rot="-10800000">
            <a:off x="15317799" y="9913207"/>
            <a:ext cx="583462" cy="583462"/>
          </a:xfrm>
          <a:custGeom>
            <a:avLst/>
            <a:gdLst/>
            <a:ahLst/>
            <a:cxnLst/>
            <a:rect r="r" b="b" t="t" l="l"/>
            <a:pathLst>
              <a:path h="583462" w="583462">
                <a:moveTo>
                  <a:pt x="583462" y="583462"/>
                </a:moveTo>
                <a:lnTo>
                  <a:pt x="0" y="583462"/>
                </a:lnTo>
                <a:lnTo>
                  <a:pt x="0" y="0"/>
                </a:lnTo>
                <a:lnTo>
                  <a:pt x="583462" y="0"/>
                </a:lnTo>
                <a:lnTo>
                  <a:pt x="583462" y="583462"/>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214146" y="1054100"/>
            <a:ext cx="4700968" cy="695719"/>
            <a:chOff x="0" y="0"/>
            <a:chExt cx="1517564" cy="224592"/>
          </a:xfrm>
        </p:grpSpPr>
        <p:sp>
          <p:nvSpPr>
            <p:cNvPr name="Freeform 14" id="14"/>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0BF63"/>
            </a:solidFill>
          </p:spPr>
        </p:sp>
        <p:sp>
          <p:nvSpPr>
            <p:cNvPr name="TextBox 15" id="15"/>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16" id="16"/>
          <p:cNvSpPr/>
          <p:nvPr/>
        </p:nvSpPr>
        <p:spPr>
          <a:xfrm flipH="false" flipV="false" rot="0">
            <a:off x="484925" y="5500627"/>
            <a:ext cx="11544277" cy="577214"/>
          </a:xfrm>
          <a:custGeom>
            <a:avLst/>
            <a:gdLst/>
            <a:ahLst/>
            <a:cxnLst/>
            <a:rect r="r" b="b" t="t" l="l"/>
            <a:pathLst>
              <a:path h="577214" w="11544277">
                <a:moveTo>
                  <a:pt x="0" y="0"/>
                </a:moveTo>
                <a:lnTo>
                  <a:pt x="11544277" y="0"/>
                </a:lnTo>
                <a:lnTo>
                  <a:pt x="11544277" y="577213"/>
                </a:lnTo>
                <a:lnTo>
                  <a:pt x="0" y="577213"/>
                </a:lnTo>
                <a:lnTo>
                  <a:pt x="0" y="0"/>
                </a:lnTo>
                <a:close/>
              </a:path>
            </a:pathLst>
          </a:custGeom>
          <a:blipFill>
            <a:blip r:embed="rId10"/>
            <a:stretch>
              <a:fillRect l="0" t="0" r="0" b="0"/>
            </a:stretch>
          </a:blipFill>
        </p:spPr>
      </p:sp>
      <p:sp>
        <p:nvSpPr>
          <p:cNvPr name="Freeform 17" id="17"/>
          <p:cNvSpPr/>
          <p:nvPr/>
        </p:nvSpPr>
        <p:spPr>
          <a:xfrm flipH="false" flipV="false" rot="0">
            <a:off x="484925" y="8055335"/>
            <a:ext cx="8216338" cy="1958041"/>
          </a:xfrm>
          <a:custGeom>
            <a:avLst/>
            <a:gdLst/>
            <a:ahLst/>
            <a:cxnLst/>
            <a:rect r="r" b="b" t="t" l="l"/>
            <a:pathLst>
              <a:path h="1958041" w="8216338">
                <a:moveTo>
                  <a:pt x="0" y="0"/>
                </a:moveTo>
                <a:lnTo>
                  <a:pt x="8216338" y="0"/>
                </a:lnTo>
                <a:lnTo>
                  <a:pt x="8216338" y="1958041"/>
                </a:lnTo>
                <a:lnTo>
                  <a:pt x="0" y="1958041"/>
                </a:lnTo>
                <a:lnTo>
                  <a:pt x="0" y="0"/>
                </a:lnTo>
                <a:close/>
              </a:path>
            </a:pathLst>
          </a:custGeom>
          <a:blipFill>
            <a:blip r:embed="rId11"/>
            <a:stretch>
              <a:fillRect l="0" t="0" r="0" b="0"/>
            </a:stretch>
          </a:blipFill>
        </p:spPr>
      </p:sp>
      <p:sp>
        <p:nvSpPr>
          <p:cNvPr name="TextBox 18" id="18"/>
          <p:cNvSpPr txBox="true"/>
          <p:nvPr/>
        </p:nvSpPr>
        <p:spPr>
          <a:xfrm rot="0">
            <a:off x="484925" y="1226019"/>
            <a:ext cx="3651395"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03. RESNET</a:t>
            </a:r>
          </a:p>
        </p:txBody>
      </p:sp>
      <p:sp>
        <p:nvSpPr>
          <p:cNvPr name="TextBox 19" id="19"/>
          <p:cNvSpPr txBox="true"/>
          <p:nvPr/>
        </p:nvSpPr>
        <p:spPr>
          <a:xfrm rot="0">
            <a:off x="484925" y="1806969"/>
            <a:ext cx="17261171" cy="1524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ResNet, atau Residual Network, menggunakan "skip connections" (shortcut) yang dapat mencegah degradasi akurasi. ResNet memiliki lebih banyak lapisan daripada AlexNet, yaitu bisa mencapai 152 lapisan. Setiap convolutional layer akan diikuti batch normalization dan fungsi aktivasi ReLU yang tetap digunakan untuk efisiensi pembelajaran. Koneksi residual dan konvolusi strided mengurangi kebutuhan akan banyak lapisan max-pooling, menjadikan ResNet lebih efisien dalam hal komputasi dan jumlah parameter, sambil tetap mempertahankan ekstraksi fitur yang kuat.</a:t>
            </a:r>
          </a:p>
        </p:txBody>
      </p:sp>
      <p:sp>
        <p:nvSpPr>
          <p:cNvPr name="TextBox 20" id="20"/>
          <p:cNvSpPr txBox="true"/>
          <p:nvPr/>
        </p:nvSpPr>
        <p:spPr>
          <a:xfrm rot="0">
            <a:off x="0" y="1174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21" id="21"/>
          <p:cNvSpPr txBox="true"/>
          <p:nvPr/>
        </p:nvSpPr>
        <p:spPr>
          <a:xfrm rot="0">
            <a:off x="484925" y="3524704"/>
            <a:ext cx="4652599"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BUILD RESIDUAL BLOCK</a:t>
            </a:r>
          </a:p>
        </p:txBody>
      </p:sp>
      <p:sp>
        <p:nvSpPr>
          <p:cNvPr name="TextBox 22" id="22"/>
          <p:cNvSpPr txBox="true"/>
          <p:nvPr/>
        </p:nvSpPr>
        <p:spPr>
          <a:xfrm rot="0">
            <a:off x="484925" y="6151912"/>
            <a:ext cx="17261171" cy="126682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Merupakan fungsi untuk konstruksi residual block. Parameter yang digunakan adalah x untuk input tensor, filters untuk Jumlah filter konvolusional yang digunakan, </a:t>
            </a:r>
            <a:r>
              <a:rPr lang="en-US" sz="2100">
                <a:solidFill>
                  <a:srgbClr val="545454"/>
                </a:solidFill>
                <a:latin typeface="DM Sans Bold"/>
              </a:rPr>
              <a:t>kernel_size </a:t>
            </a:r>
            <a:r>
              <a:rPr lang="en-US" sz="2100">
                <a:solidFill>
                  <a:srgbClr val="545454"/>
                </a:solidFill>
                <a:latin typeface="DM Sans"/>
              </a:rPr>
              <a:t>untuk Ukuran kernel untuk lapisan konvolusional (default: 3) , stride untuk Stride untuk konvolusi (default: 1) , </a:t>
            </a:r>
            <a:r>
              <a:rPr lang="en-US" sz="2100">
                <a:solidFill>
                  <a:srgbClr val="545454"/>
                </a:solidFill>
                <a:latin typeface="DM Sans Bold"/>
              </a:rPr>
              <a:t>conv_shortcut </a:t>
            </a:r>
            <a:r>
              <a:rPr lang="en-US" sz="2100">
                <a:solidFill>
                  <a:srgbClr val="545454"/>
                </a:solidFill>
                <a:latin typeface="DM Sans"/>
              </a:rPr>
              <a:t>untuk boolean yang menunjukkan apakah akan menggunakan shortcut konvolusional atau tidak (default: False) dan l2_reg untuk nilai regularisasi L2 (default: 0.0001). </a:t>
            </a:r>
          </a:p>
        </p:txBody>
      </p:sp>
      <p:sp>
        <p:nvSpPr>
          <p:cNvPr name="TextBox 23" id="23"/>
          <p:cNvSpPr txBox="true"/>
          <p:nvPr/>
        </p:nvSpPr>
        <p:spPr>
          <a:xfrm rot="0">
            <a:off x="484925" y="3948052"/>
            <a:ext cx="17261171" cy="9525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Block residual ini memiliki arsitektur utama yaitu Shortcut Path (opsional, yang berisi convolutional layer 1x1 jika conv_shortcut true), main path (yang berisi 2 layer convolutional) , dan residual connection (yang berisi penjumlahan output dari shortcut path dan main path, dengan menerapkan aktivasi ReLu)</a:t>
            </a:r>
          </a:p>
        </p:txBody>
      </p:sp>
      <p:sp>
        <p:nvSpPr>
          <p:cNvPr name="TextBox 24" id="24"/>
          <p:cNvSpPr txBox="true"/>
          <p:nvPr/>
        </p:nvSpPr>
        <p:spPr>
          <a:xfrm rot="0">
            <a:off x="484925" y="5081525"/>
            <a:ext cx="651637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A) FUNGSI RESIDUAL BLOCK</a:t>
            </a:r>
          </a:p>
        </p:txBody>
      </p:sp>
      <p:sp>
        <p:nvSpPr>
          <p:cNvPr name="TextBox 25" id="25"/>
          <p:cNvSpPr txBox="true"/>
          <p:nvPr/>
        </p:nvSpPr>
        <p:spPr>
          <a:xfrm rot="0">
            <a:off x="497790" y="7645417"/>
            <a:ext cx="9167659"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B) SHORTCUT DALAM FUNGSI RESIDUAL BLOCK</a:t>
            </a:r>
          </a:p>
        </p:txBody>
      </p:sp>
      <p:sp>
        <p:nvSpPr>
          <p:cNvPr name="TextBox 26" id="26"/>
          <p:cNvSpPr txBox="true"/>
          <p:nvPr/>
        </p:nvSpPr>
        <p:spPr>
          <a:xfrm rot="0">
            <a:off x="8836544" y="8055335"/>
            <a:ext cx="8867994" cy="1619250"/>
          </a:xfrm>
          <a:prstGeom prst="rect">
            <a:avLst/>
          </a:prstGeom>
        </p:spPr>
        <p:txBody>
          <a:bodyPr anchor="t" rtlCol="false" tIns="0" lIns="0" bIns="0" rIns="0">
            <a:spAutoFit/>
          </a:bodyPr>
          <a:lstStyle/>
          <a:p>
            <a:pPr algn="just">
              <a:lnSpc>
                <a:spcPts val="2559"/>
              </a:lnSpc>
            </a:pPr>
            <a:r>
              <a:rPr lang="en-US" sz="2132">
                <a:solidFill>
                  <a:srgbClr val="545454"/>
                </a:solidFill>
                <a:latin typeface="DM Sans"/>
              </a:rPr>
              <a:t>Nilai default shortcut menggunakan parameter x. jika nilai </a:t>
            </a:r>
            <a:r>
              <a:rPr lang="en-US" sz="2132">
                <a:solidFill>
                  <a:srgbClr val="545454"/>
                </a:solidFill>
                <a:latin typeface="DM Sans Bold"/>
              </a:rPr>
              <a:t>conv_shortcut = true</a:t>
            </a:r>
            <a:r>
              <a:rPr lang="en-US" sz="2132">
                <a:solidFill>
                  <a:srgbClr val="545454"/>
                </a:solidFill>
                <a:latin typeface="DM Sans"/>
              </a:rPr>
              <a:t>, maka shortcut akan memiliki Convolutional layer dengan kernel size 1x1 dan stride yang ditentukan dengan regulasi L2. setelah konvolusi, shortcut di normalisasi menggunakan BatchNormalization.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782978" y="9781978"/>
            <a:ext cx="505022" cy="505022"/>
          </a:xfrm>
          <a:custGeom>
            <a:avLst/>
            <a:gdLst/>
            <a:ahLst/>
            <a:cxnLst/>
            <a:rect r="r" b="b" t="t" l="l"/>
            <a:pathLst>
              <a:path h="505022" w="505022">
                <a:moveTo>
                  <a:pt x="0" y="0"/>
                </a:moveTo>
                <a:lnTo>
                  <a:pt x="505022" y="0"/>
                </a:lnTo>
                <a:lnTo>
                  <a:pt x="505022" y="505022"/>
                </a:lnTo>
                <a:lnTo>
                  <a:pt x="0" y="50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7277957" y="9781978"/>
            <a:ext cx="505022" cy="505022"/>
          </a:xfrm>
          <a:custGeom>
            <a:avLst/>
            <a:gdLst/>
            <a:ahLst/>
            <a:cxnLst/>
            <a:rect r="r" b="b" t="t" l="l"/>
            <a:pathLst>
              <a:path h="505022" w="505022">
                <a:moveTo>
                  <a:pt x="0" y="0"/>
                </a:moveTo>
                <a:lnTo>
                  <a:pt x="505021" y="0"/>
                </a:lnTo>
                <a:lnTo>
                  <a:pt x="505021" y="505022"/>
                </a:lnTo>
                <a:lnTo>
                  <a:pt x="0" y="505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10800000">
            <a:off x="16772935" y="9781978"/>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7782978" y="9276957"/>
            <a:ext cx="505022" cy="505022"/>
          </a:xfrm>
          <a:custGeom>
            <a:avLst/>
            <a:gdLst/>
            <a:ahLst/>
            <a:cxnLst/>
            <a:rect r="r" b="b" t="t" l="l"/>
            <a:pathLst>
              <a:path h="505022" w="505022">
                <a:moveTo>
                  <a:pt x="0" y="0"/>
                </a:moveTo>
                <a:lnTo>
                  <a:pt x="505022" y="0"/>
                </a:lnTo>
                <a:lnTo>
                  <a:pt x="505022" y="505021"/>
                </a:lnTo>
                <a:lnTo>
                  <a:pt x="0" y="505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800000">
            <a:off x="17277957" y="8771935"/>
            <a:ext cx="505022" cy="505022"/>
          </a:xfrm>
          <a:custGeom>
            <a:avLst/>
            <a:gdLst/>
            <a:ahLst/>
            <a:cxnLst/>
            <a:rect r="r" b="b" t="t" l="l"/>
            <a:pathLst>
              <a:path h="505022" w="505022">
                <a:moveTo>
                  <a:pt x="0" y="0"/>
                </a:moveTo>
                <a:lnTo>
                  <a:pt x="505021" y="0"/>
                </a:lnTo>
                <a:lnTo>
                  <a:pt x="505021" y="505022"/>
                </a:lnTo>
                <a:lnTo>
                  <a:pt x="0" y="505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16772935" y="9276957"/>
            <a:ext cx="505022" cy="505022"/>
          </a:xfrm>
          <a:custGeom>
            <a:avLst/>
            <a:gdLst/>
            <a:ahLst/>
            <a:cxnLst/>
            <a:rect r="r" b="b" t="t" l="l"/>
            <a:pathLst>
              <a:path h="505022" w="505022">
                <a:moveTo>
                  <a:pt x="0" y="0"/>
                </a:moveTo>
                <a:lnTo>
                  <a:pt x="505022" y="0"/>
                </a:lnTo>
                <a:lnTo>
                  <a:pt x="505022" y="505021"/>
                </a:lnTo>
                <a:lnTo>
                  <a:pt x="0" y="505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5400000">
            <a:off x="16772935" y="8771935"/>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0800000">
            <a:off x="17782978" y="7716111"/>
            <a:ext cx="505022" cy="505022"/>
          </a:xfrm>
          <a:custGeom>
            <a:avLst/>
            <a:gdLst/>
            <a:ahLst/>
            <a:cxnLst/>
            <a:rect r="r" b="b" t="t" l="l"/>
            <a:pathLst>
              <a:path h="505022" w="505022">
                <a:moveTo>
                  <a:pt x="505022" y="505021"/>
                </a:moveTo>
                <a:lnTo>
                  <a:pt x="0" y="505021"/>
                </a:lnTo>
                <a:lnTo>
                  <a:pt x="0" y="0"/>
                </a:lnTo>
                <a:lnTo>
                  <a:pt x="505022" y="0"/>
                </a:lnTo>
                <a:lnTo>
                  <a:pt x="505022" y="50502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5400000">
            <a:off x="17782978" y="7211089"/>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101463" y="4716"/>
            <a:ext cx="536584" cy="536584"/>
          </a:xfrm>
          <a:custGeom>
            <a:avLst/>
            <a:gdLst/>
            <a:ahLst/>
            <a:cxnLst/>
            <a:rect r="r" b="b" t="t" l="l"/>
            <a:pathLst>
              <a:path h="536584" w="536584">
                <a:moveTo>
                  <a:pt x="0" y="0"/>
                </a:moveTo>
                <a:lnTo>
                  <a:pt x="536584" y="0"/>
                </a:lnTo>
                <a:lnTo>
                  <a:pt x="536584" y="536584"/>
                </a:lnTo>
                <a:lnTo>
                  <a:pt x="0" y="536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087316" y="536584"/>
            <a:ext cx="536584" cy="536584"/>
          </a:xfrm>
          <a:custGeom>
            <a:avLst/>
            <a:gdLst/>
            <a:ahLst/>
            <a:cxnLst/>
            <a:rect r="r" b="b" t="t" l="l"/>
            <a:pathLst>
              <a:path h="536584" w="536584">
                <a:moveTo>
                  <a:pt x="0" y="0"/>
                </a:moveTo>
                <a:lnTo>
                  <a:pt x="536584" y="0"/>
                </a:lnTo>
                <a:lnTo>
                  <a:pt x="536584" y="536585"/>
                </a:lnTo>
                <a:lnTo>
                  <a:pt x="0" y="536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550732" y="0"/>
            <a:ext cx="536584" cy="536584"/>
          </a:xfrm>
          <a:custGeom>
            <a:avLst/>
            <a:gdLst/>
            <a:ahLst/>
            <a:cxnLst/>
            <a:rect r="r" b="b" t="t" l="l"/>
            <a:pathLst>
              <a:path h="536584" w="536584">
                <a:moveTo>
                  <a:pt x="0" y="0"/>
                </a:moveTo>
                <a:lnTo>
                  <a:pt x="536584" y="0"/>
                </a:lnTo>
                <a:lnTo>
                  <a:pt x="536584" y="536584"/>
                </a:lnTo>
                <a:lnTo>
                  <a:pt x="0" y="536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4147" y="0"/>
            <a:ext cx="536584" cy="536584"/>
          </a:xfrm>
          <a:custGeom>
            <a:avLst/>
            <a:gdLst/>
            <a:ahLst/>
            <a:cxnLst/>
            <a:rect r="r" b="b" t="t" l="l"/>
            <a:pathLst>
              <a:path h="536584" w="536584">
                <a:moveTo>
                  <a:pt x="0" y="0"/>
                </a:moveTo>
                <a:lnTo>
                  <a:pt x="536585" y="0"/>
                </a:lnTo>
                <a:lnTo>
                  <a:pt x="536585" y="536584"/>
                </a:lnTo>
                <a:lnTo>
                  <a:pt x="0" y="536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147" y="536584"/>
            <a:ext cx="536584" cy="536584"/>
          </a:xfrm>
          <a:custGeom>
            <a:avLst/>
            <a:gdLst/>
            <a:ahLst/>
            <a:cxnLst/>
            <a:rect r="r" b="b" t="t" l="l"/>
            <a:pathLst>
              <a:path h="536584" w="536584">
                <a:moveTo>
                  <a:pt x="0" y="0"/>
                </a:moveTo>
                <a:lnTo>
                  <a:pt x="536585" y="0"/>
                </a:lnTo>
                <a:lnTo>
                  <a:pt x="536585" y="536585"/>
                </a:lnTo>
                <a:lnTo>
                  <a:pt x="0" y="536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2700000">
            <a:off x="13793157" y="-3221911"/>
            <a:ext cx="7415398" cy="3565095"/>
            <a:chOff x="0" y="0"/>
            <a:chExt cx="660400" cy="317500"/>
          </a:xfrm>
        </p:grpSpPr>
        <p:sp>
          <p:nvSpPr>
            <p:cNvPr name="Freeform 17" id="1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8" id="1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9" id="19"/>
          <p:cNvSpPr/>
          <p:nvPr/>
        </p:nvSpPr>
        <p:spPr>
          <a:xfrm flipV="true">
            <a:off x="16537858" y="-2454267"/>
            <a:ext cx="5132702" cy="5185216"/>
          </a:xfrm>
          <a:prstGeom prst="line">
            <a:avLst/>
          </a:prstGeom>
          <a:ln cap="flat" w="28575">
            <a:solidFill>
              <a:srgbClr val="D9D9D9"/>
            </a:solidFill>
            <a:prstDash val="solid"/>
            <a:headEnd type="none" len="sm" w="sm"/>
            <a:tailEnd type="none" len="sm" w="sm"/>
          </a:ln>
        </p:spPr>
      </p:sp>
      <p:sp>
        <p:nvSpPr>
          <p:cNvPr name="AutoShape 20" id="20"/>
          <p:cNvSpPr/>
          <p:nvPr/>
        </p:nvSpPr>
        <p:spPr>
          <a:xfrm flipV="true">
            <a:off x="16850535" y="-2093957"/>
            <a:ext cx="5038853" cy="5038853"/>
          </a:xfrm>
          <a:prstGeom prst="line">
            <a:avLst/>
          </a:prstGeom>
          <a:ln cap="flat" w="28575">
            <a:solidFill>
              <a:srgbClr val="D9D9D9"/>
            </a:solidFill>
            <a:prstDash val="solid"/>
            <a:headEnd type="none" len="sm" w="sm"/>
            <a:tailEnd type="none" len="sm" w="sm"/>
          </a:ln>
        </p:spPr>
      </p:sp>
      <p:sp>
        <p:nvSpPr>
          <p:cNvPr name="AutoShape 21" id="21"/>
          <p:cNvSpPr/>
          <p:nvPr/>
        </p:nvSpPr>
        <p:spPr>
          <a:xfrm flipV="true">
            <a:off x="17209005" y="-1742644"/>
            <a:ext cx="4867141" cy="4867141"/>
          </a:xfrm>
          <a:prstGeom prst="line">
            <a:avLst/>
          </a:prstGeom>
          <a:ln cap="flat" w="28575">
            <a:solidFill>
              <a:srgbClr val="D9D9D9"/>
            </a:solidFill>
            <a:prstDash val="solid"/>
            <a:headEnd type="none" len="sm" w="sm"/>
            <a:tailEnd type="none" len="sm" w="sm"/>
          </a:ln>
        </p:spPr>
      </p:sp>
      <p:sp>
        <p:nvSpPr>
          <p:cNvPr name="AutoShape 22" id="22"/>
          <p:cNvSpPr/>
          <p:nvPr/>
        </p:nvSpPr>
        <p:spPr>
          <a:xfrm flipV="true">
            <a:off x="17595273" y="-1439364"/>
            <a:ext cx="4690515" cy="4690515"/>
          </a:xfrm>
          <a:prstGeom prst="line">
            <a:avLst/>
          </a:prstGeom>
          <a:ln cap="flat" w="28575">
            <a:solidFill>
              <a:srgbClr val="D9D9D9"/>
            </a:solidFill>
            <a:prstDash val="solid"/>
            <a:headEnd type="none" len="sm" w="sm"/>
            <a:tailEnd type="none" len="sm" w="sm"/>
          </a:ln>
        </p:spPr>
      </p:sp>
      <p:sp>
        <p:nvSpPr>
          <p:cNvPr name="AutoShape 23" id="23"/>
          <p:cNvSpPr/>
          <p:nvPr/>
        </p:nvSpPr>
        <p:spPr>
          <a:xfrm flipV="true">
            <a:off x="18034949" y="-952668"/>
            <a:ext cx="4347674" cy="4347674"/>
          </a:xfrm>
          <a:prstGeom prst="line">
            <a:avLst/>
          </a:prstGeom>
          <a:ln cap="flat" w="28575">
            <a:solidFill>
              <a:srgbClr val="D9D9D9"/>
            </a:solidFill>
            <a:prstDash val="solid"/>
            <a:headEnd type="none" len="sm" w="sm"/>
            <a:tailEnd type="none" len="sm" w="sm"/>
          </a:ln>
        </p:spPr>
      </p:sp>
      <p:grpSp>
        <p:nvGrpSpPr>
          <p:cNvPr name="Group 24" id="24"/>
          <p:cNvGrpSpPr/>
          <p:nvPr/>
        </p:nvGrpSpPr>
        <p:grpSpPr>
          <a:xfrm rot="8100000">
            <a:off x="-1592261" y="10278552"/>
            <a:ext cx="5989179" cy="2879413"/>
            <a:chOff x="0" y="0"/>
            <a:chExt cx="660400" cy="317500"/>
          </a:xfrm>
        </p:grpSpPr>
        <p:sp>
          <p:nvSpPr>
            <p:cNvPr name="Freeform 25" id="2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6" id="2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7" id="27"/>
          <p:cNvSpPr/>
          <p:nvPr/>
        </p:nvSpPr>
        <p:spPr>
          <a:xfrm flipH="true">
            <a:off x="-1965408" y="8350031"/>
            <a:ext cx="4145519" cy="4187933"/>
          </a:xfrm>
          <a:prstGeom prst="line">
            <a:avLst/>
          </a:prstGeom>
          <a:ln cap="flat" w="19050">
            <a:solidFill>
              <a:srgbClr val="D9D9D9"/>
            </a:solidFill>
            <a:prstDash val="solid"/>
            <a:headEnd type="none" len="sm" w="sm"/>
            <a:tailEnd type="none" len="sm" w="sm"/>
          </a:ln>
        </p:spPr>
      </p:sp>
      <p:sp>
        <p:nvSpPr>
          <p:cNvPr name="AutoShape 28" id="28"/>
          <p:cNvSpPr/>
          <p:nvPr/>
        </p:nvSpPr>
        <p:spPr>
          <a:xfrm flipH="true">
            <a:off x="-2142148" y="8177233"/>
            <a:ext cx="4069720" cy="4069720"/>
          </a:xfrm>
          <a:prstGeom prst="line">
            <a:avLst/>
          </a:prstGeom>
          <a:ln cap="flat" w="19050">
            <a:solidFill>
              <a:srgbClr val="D9D9D9"/>
            </a:solidFill>
            <a:prstDash val="solid"/>
            <a:headEnd type="none" len="sm" w="sm"/>
            <a:tailEnd type="none" len="sm" w="sm"/>
          </a:ln>
        </p:spPr>
      </p:sp>
      <p:sp>
        <p:nvSpPr>
          <p:cNvPr name="AutoShape 29" id="29"/>
          <p:cNvSpPr/>
          <p:nvPr/>
        </p:nvSpPr>
        <p:spPr>
          <a:xfrm flipH="true">
            <a:off x="-2292987" y="8032174"/>
            <a:ext cx="3931034" cy="3931034"/>
          </a:xfrm>
          <a:prstGeom prst="line">
            <a:avLst/>
          </a:prstGeom>
          <a:ln cap="flat" w="19050">
            <a:solidFill>
              <a:srgbClr val="D9D9D9"/>
            </a:solidFill>
            <a:prstDash val="solid"/>
            <a:headEnd type="none" len="sm" w="sm"/>
            <a:tailEnd type="none" len="sm" w="sm"/>
          </a:ln>
        </p:spPr>
      </p:sp>
      <p:sp>
        <p:nvSpPr>
          <p:cNvPr name="AutoShape 30" id="30"/>
          <p:cNvSpPr/>
          <p:nvPr/>
        </p:nvSpPr>
        <p:spPr>
          <a:xfrm flipH="true">
            <a:off x="-2462308" y="7929879"/>
            <a:ext cx="3788379" cy="3788379"/>
          </a:xfrm>
          <a:prstGeom prst="line">
            <a:avLst/>
          </a:prstGeom>
          <a:ln cap="flat" w="19050">
            <a:solidFill>
              <a:srgbClr val="D9D9D9"/>
            </a:solidFill>
            <a:prstDash val="solid"/>
            <a:headEnd type="none" len="sm" w="sm"/>
            <a:tailEnd type="none" len="sm" w="sm"/>
          </a:ln>
        </p:spPr>
      </p:sp>
      <p:sp>
        <p:nvSpPr>
          <p:cNvPr name="AutoShape 31" id="31"/>
          <p:cNvSpPr/>
          <p:nvPr/>
        </p:nvSpPr>
        <p:spPr>
          <a:xfrm flipH="true">
            <a:off x="-2540518" y="7813693"/>
            <a:ext cx="3511477" cy="3511477"/>
          </a:xfrm>
          <a:prstGeom prst="line">
            <a:avLst/>
          </a:prstGeom>
          <a:ln cap="flat" w="19050">
            <a:solidFill>
              <a:srgbClr val="D9D9D9"/>
            </a:solidFill>
            <a:prstDash val="solid"/>
            <a:headEnd type="none" len="sm" w="sm"/>
            <a:tailEnd type="none" len="sm" w="sm"/>
          </a:ln>
        </p:spPr>
      </p:sp>
      <p:sp>
        <p:nvSpPr>
          <p:cNvPr name="AutoShape 32" id="32"/>
          <p:cNvSpPr/>
          <p:nvPr/>
        </p:nvSpPr>
        <p:spPr>
          <a:xfrm flipH="true">
            <a:off x="-2606459" y="7716111"/>
            <a:ext cx="3219036" cy="3201272"/>
          </a:xfrm>
          <a:prstGeom prst="line">
            <a:avLst/>
          </a:prstGeom>
          <a:ln cap="flat" w="19050">
            <a:solidFill>
              <a:srgbClr val="D9D9D9"/>
            </a:solidFill>
            <a:prstDash val="solid"/>
            <a:headEnd type="none" len="sm" w="sm"/>
            <a:tailEnd type="none" len="sm" w="sm"/>
          </a:ln>
        </p:spPr>
      </p:sp>
      <p:sp>
        <p:nvSpPr>
          <p:cNvPr name="AutoShape 33" id="33"/>
          <p:cNvSpPr/>
          <p:nvPr/>
        </p:nvSpPr>
        <p:spPr>
          <a:xfrm flipH="true">
            <a:off x="-2554847" y="7736923"/>
            <a:ext cx="2713811" cy="2727886"/>
          </a:xfrm>
          <a:prstGeom prst="line">
            <a:avLst/>
          </a:prstGeom>
          <a:ln cap="flat" w="19050">
            <a:solidFill>
              <a:srgbClr val="D9D9D9"/>
            </a:solidFill>
            <a:prstDash val="solid"/>
            <a:headEnd type="none" len="sm" w="sm"/>
            <a:tailEnd type="none" len="sm" w="sm"/>
          </a:ln>
        </p:spPr>
      </p:sp>
      <p:grpSp>
        <p:nvGrpSpPr>
          <p:cNvPr name="Group 34" id="34"/>
          <p:cNvGrpSpPr/>
          <p:nvPr/>
        </p:nvGrpSpPr>
        <p:grpSpPr>
          <a:xfrm rot="0">
            <a:off x="214146" y="1054100"/>
            <a:ext cx="4700968" cy="695719"/>
            <a:chOff x="0" y="0"/>
            <a:chExt cx="1517564" cy="224592"/>
          </a:xfrm>
        </p:grpSpPr>
        <p:sp>
          <p:nvSpPr>
            <p:cNvPr name="Freeform 35" id="35"/>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0BF63"/>
            </a:solidFill>
          </p:spPr>
        </p:sp>
        <p:sp>
          <p:nvSpPr>
            <p:cNvPr name="TextBox 36" id="36"/>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37" id="37"/>
          <p:cNvSpPr/>
          <p:nvPr/>
        </p:nvSpPr>
        <p:spPr>
          <a:xfrm flipH="false" flipV="false" rot="0">
            <a:off x="484925" y="2289571"/>
            <a:ext cx="8357811" cy="1666435"/>
          </a:xfrm>
          <a:custGeom>
            <a:avLst/>
            <a:gdLst/>
            <a:ahLst/>
            <a:cxnLst/>
            <a:rect r="r" b="b" t="t" l="l"/>
            <a:pathLst>
              <a:path h="1666435" w="8357811">
                <a:moveTo>
                  <a:pt x="0" y="0"/>
                </a:moveTo>
                <a:lnTo>
                  <a:pt x="8357811" y="0"/>
                </a:lnTo>
                <a:lnTo>
                  <a:pt x="8357811" y="1666434"/>
                </a:lnTo>
                <a:lnTo>
                  <a:pt x="0" y="1666434"/>
                </a:lnTo>
                <a:lnTo>
                  <a:pt x="0" y="0"/>
                </a:lnTo>
                <a:close/>
              </a:path>
            </a:pathLst>
          </a:custGeom>
          <a:blipFill>
            <a:blip r:embed="rId10"/>
            <a:stretch>
              <a:fillRect l="0" t="0" r="0" b="0"/>
            </a:stretch>
          </a:blipFill>
        </p:spPr>
      </p:sp>
      <p:sp>
        <p:nvSpPr>
          <p:cNvPr name="Freeform 38" id="38"/>
          <p:cNvSpPr/>
          <p:nvPr/>
        </p:nvSpPr>
        <p:spPr>
          <a:xfrm flipH="false" flipV="false" rot="0">
            <a:off x="484925" y="4581482"/>
            <a:ext cx="8357811" cy="1424022"/>
          </a:xfrm>
          <a:custGeom>
            <a:avLst/>
            <a:gdLst/>
            <a:ahLst/>
            <a:cxnLst/>
            <a:rect r="r" b="b" t="t" l="l"/>
            <a:pathLst>
              <a:path h="1424022" w="8357811">
                <a:moveTo>
                  <a:pt x="0" y="0"/>
                </a:moveTo>
                <a:lnTo>
                  <a:pt x="8357811" y="0"/>
                </a:lnTo>
                <a:lnTo>
                  <a:pt x="8357811" y="1424022"/>
                </a:lnTo>
                <a:lnTo>
                  <a:pt x="0" y="1424022"/>
                </a:lnTo>
                <a:lnTo>
                  <a:pt x="0" y="0"/>
                </a:lnTo>
                <a:close/>
              </a:path>
            </a:pathLst>
          </a:custGeom>
          <a:blipFill>
            <a:blip r:embed="rId11"/>
            <a:stretch>
              <a:fillRect l="0" t="0" r="0" b="0"/>
            </a:stretch>
          </a:blipFill>
        </p:spPr>
      </p:sp>
      <p:sp>
        <p:nvSpPr>
          <p:cNvPr name="Freeform 39" id="39"/>
          <p:cNvSpPr/>
          <p:nvPr/>
        </p:nvSpPr>
        <p:spPr>
          <a:xfrm flipH="false" flipV="false" rot="0">
            <a:off x="484925" y="6660273"/>
            <a:ext cx="3798574" cy="1689757"/>
          </a:xfrm>
          <a:custGeom>
            <a:avLst/>
            <a:gdLst/>
            <a:ahLst/>
            <a:cxnLst/>
            <a:rect r="r" b="b" t="t" l="l"/>
            <a:pathLst>
              <a:path h="1689757" w="3798574">
                <a:moveTo>
                  <a:pt x="0" y="0"/>
                </a:moveTo>
                <a:lnTo>
                  <a:pt x="3798574" y="0"/>
                </a:lnTo>
                <a:lnTo>
                  <a:pt x="3798574" y="1689758"/>
                </a:lnTo>
                <a:lnTo>
                  <a:pt x="0" y="1689758"/>
                </a:lnTo>
                <a:lnTo>
                  <a:pt x="0" y="0"/>
                </a:lnTo>
                <a:close/>
              </a:path>
            </a:pathLst>
          </a:custGeom>
          <a:blipFill>
            <a:blip r:embed="rId12"/>
            <a:stretch>
              <a:fillRect l="0" t="0" r="0" b="0"/>
            </a:stretch>
          </a:blipFill>
        </p:spPr>
      </p:sp>
      <p:sp>
        <p:nvSpPr>
          <p:cNvPr name="TextBox 40" id="40"/>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41" id="41"/>
          <p:cNvSpPr txBox="true"/>
          <p:nvPr/>
        </p:nvSpPr>
        <p:spPr>
          <a:xfrm rot="0">
            <a:off x="484925" y="1226019"/>
            <a:ext cx="3651395"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03. RESNET</a:t>
            </a:r>
          </a:p>
        </p:txBody>
      </p:sp>
      <p:sp>
        <p:nvSpPr>
          <p:cNvPr name="TextBox 42" id="42"/>
          <p:cNvSpPr txBox="true"/>
          <p:nvPr/>
        </p:nvSpPr>
        <p:spPr>
          <a:xfrm rot="0">
            <a:off x="8955608" y="2280046"/>
            <a:ext cx="8827370" cy="158115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Konvolusi dengan kernel default parameter, menggunakan filters dan stride yang ditentukan pada parameter, serta regulasi L2. </a:t>
            </a:r>
            <a:r>
              <a:rPr lang="en-US" sz="2100">
                <a:solidFill>
                  <a:srgbClr val="545454"/>
                </a:solidFill>
                <a:latin typeface="DM Sans Bold"/>
              </a:rPr>
              <a:t>BatchNormalization </a:t>
            </a:r>
            <a:r>
              <a:rPr lang="en-US" sz="2100">
                <a:solidFill>
                  <a:srgbClr val="545454"/>
                </a:solidFill>
                <a:latin typeface="DM Sans"/>
              </a:rPr>
              <a:t>diterapkan untuk menormalisasi output dari konvolusi, dan menerapkan aktivasi </a:t>
            </a:r>
            <a:r>
              <a:rPr lang="en-US" sz="2100">
                <a:solidFill>
                  <a:srgbClr val="545454"/>
                </a:solidFill>
                <a:latin typeface="DM Sans Bold"/>
              </a:rPr>
              <a:t>ReLu </a:t>
            </a:r>
            <a:r>
              <a:rPr lang="en-US" sz="2100">
                <a:solidFill>
                  <a:srgbClr val="545454"/>
                </a:solidFill>
                <a:latin typeface="DM Sans"/>
              </a:rPr>
              <a:t>untuk menambah non-linearitas. </a:t>
            </a:r>
          </a:p>
        </p:txBody>
      </p:sp>
      <p:sp>
        <p:nvSpPr>
          <p:cNvPr name="TextBox 43" id="43"/>
          <p:cNvSpPr txBox="true"/>
          <p:nvPr/>
        </p:nvSpPr>
        <p:spPr>
          <a:xfrm rot="0">
            <a:off x="484925" y="1883169"/>
            <a:ext cx="651637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C) LAYER KONVOLUSI PERTAMA</a:t>
            </a:r>
          </a:p>
        </p:txBody>
      </p:sp>
      <p:sp>
        <p:nvSpPr>
          <p:cNvPr name="TextBox 44" id="44"/>
          <p:cNvSpPr txBox="true"/>
          <p:nvPr/>
        </p:nvSpPr>
        <p:spPr>
          <a:xfrm rot="0">
            <a:off x="8955608" y="4571957"/>
            <a:ext cx="8827370" cy="63817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Konvolusi dengan kernel size sesuai parameter, dengan filter dan padding same serta regulasi L2. Menerapkan </a:t>
            </a:r>
            <a:r>
              <a:rPr lang="en-US" sz="2100">
                <a:solidFill>
                  <a:srgbClr val="545454"/>
                </a:solidFill>
                <a:latin typeface="DM Sans Bold"/>
              </a:rPr>
              <a:t>BatchNormalization</a:t>
            </a:r>
            <a:r>
              <a:rPr lang="en-US" sz="2100">
                <a:solidFill>
                  <a:srgbClr val="545454"/>
                </a:solidFill>
                <a:latin typeface="DM Sans"/>
              </a:rPr>
              <a:t>.</a:t>
            </a:r>
          </a:p>
        </p:txBody>
      </p:sp>
      <p:sp>
        <p:nvSpPr>
          <p:cNvPr name="TextBox 45" id="45"/>
          <p:cNvSpPr txBox="true"/>
          <p:nvPr/>
        </p:nvSpPr>
        <p:spPr>
          <a:xfrm rot="0">
            <a:off x="484925" y="4175080"/>
            <a:ext cx="651637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D) LAYER KONVOLUSI KEDUA</a:t>
            </a:r>
          </a:p>
        </p:txBody>
      </p:sp>
      <p:sp>
        <p:nvSpPr>
          <p:cNvPr name="TextBox 46" id="46"/>
          <p:cNvSpPr txBox="true"/>
          <p:nvPr/>
        </p:nvSpPr>
        <p:spPr>
          <a:xfrm rot="0">
            <a:off x="484925" y="6278255"/>
            <a:ext cx="651637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E) LAYER OUTPUT &amp; SHORTCUT</a:t>
            </a:r>
          </a:p>
        </p:txBody>
      </p:sp>
      <p:sp>
        <p:nvSpPr>
          <p:cNvPr name="TextBox 47" id="47"/>
          <p:cNvSpPr txBox="true"/>
          <p:nvPr/>
        </p:nvSpPr>
        <p:spPr>
          <a:xfrm rot="0">
            <a:off x="4429050" y="6650748"/>
            <a:ext cx="8827370" cy="126682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Output dari shortcut (shortcut) dan konvolusi kedua (x) dijumlahkan menggunakan add. Menerapkan aktivasi ReLu pada penambahan untuk menambahkan non-linearitas. </a:t>
            </a:r>
          </a:p>
          <a:p>
            <a:pPr algn="just">
              <a:lnSpc>
                <a:spcPts val="252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782978" y="9781978"/>
            <a:ext cx="505022" cy="505022"/>
          </a:xfrm>
          <a:custGeom>
            <a:avLst/>
            <a:gdLst/>
            <a:ahLst/>
            <a:cxnLst/>
            <a:rect r="r" b="b" t="t" l="l"/>
            <a:pathLst>
              <a:path h="505022" w="505022">
                <a:moveTo>
                  <a:pt x="0" y="0"/>
                </a:moveTo>
                <a:lnTo>
                  <a:pt x="505022" y="0"/>
                </a:lnTo>
                <a:lnTo>
                  <a:pt x="505022" y="505022"/>
                </a:lnTo>
                <a:lnTo>
                  <a:pt x="0" y="50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7277957" y="9781978"/>
            <a:ext cx="505022" cy="505022"/>
          </a:xfrm>
          <a:custGeom>
            <a:avLst/>
            <a:gdLst/>
            <a:ahLst/>
            <a:cxnLst/>
            <a:rect r="r" b="b" t="t" l="l"/>
            <a:pathLst>
              <a:path h="505022" w="505022">
                <a:moveTo>
                  <a:pt x="0" y="0"/>
                </a:moveTo>
                <a:lnTo>
                  <a:pt x="505021" y="0"/>
                </a:lnTo>
                <a:lnTo>
                  <a:pt x="505021" y="505022"/>
                </a:lnTo>
                <a:lnTo>
                  <a:pt x="0" y="505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10800000">
            <a:off x="16772935" y="9781978"/>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7782978" y="9276957"/>
            <a:ext cx="505022" cy="505022"/>
          </a:xfrm>
          <a:custGeom>
            <a:avLst/>
            <a:gdLst/>
            <a:ahLst/>
            <a:cxnLst/>
            <a:rect r="r" b="b" t="t" l="l"/>
            <a:pathLst>
              <a:path h="505022" w="505022">
                <a:moveTo>
                  <a:pt x="0" y="0"/>
                </a:moveTo>
                <a:lnTo>
                  <a:pt x="505022" y="0"/>
                </a:lnTo>
                <a:lnTo>
                  <a:pt x="505022" y="505021"/>
                </a:lnTo>
                <a:lnTo>
                  <a:pt x="0" y="505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800000">
            <a:off x="17277957" y="8771935"/>
            <a:ext cx="505022" cy="505022"/>
          </a:xfrm>
          <a:custGeom>
            <a:avLst/>
            <a:gdLst/>
            <a:ahLst/>
            <a:cxnLst/>
            <a:rect r="r" b="b" t="t" l="l"/>
            <a:pathLst>
              <a:path h="505022" w="505022">
                <a:moveTo>
                  <a:pt x="0" y="0"/>
                </a:moveTo>
                <a:lnTo>
                  <a:pt x="505021" y="0"/>
                </a:lnTo>
                <a:lnTo>
                  <a:pt x="505021" y="505022"/>
                </a:lnTo>
                <a:lnTo>
                  <a:pt x="0" y="505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16772935" y="9276957"/>
            <a:ext cx="505022" cy="505022"/>
          </a:xfrm>
          <a:custGeom>
            <a:avLst/>
            <a:gdLst/>
            <a:ahLst/>
            <a:cxnLst/>
            <a:rect r="r" b="b" t="t" l="l"/>
            <a:pathLst>
              <a:path h="505022" w="505022">
                <a:moveTo>
                  <a:pt x="0" y="0"/>
                </a:moveTo>
                <a:lnTo>
                  <a:pt x="505022" y="0"/>
                </a:lnTo>
                <a:lnTo>
                  <a:pt x="505022" y="505021"/>
                </a:lnTo>
                <a:lnTo>
                  <a:pt x="0" y="505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5400000">
            <a:off x="16772935" y="8771935"/>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0800000">
            <a:off x="17782978" y="7716111"/>
            <a:ext cx="505022" cy="505022"/>
          </a:xfrm>
          <a:custGeom>
            <a:avLst/>
            <a:gdLst/>
            <a:ahLst/>
            <a:cxnLst/>
            <a:rect r="r" b="b" t="t" l="l"/>
            <a:pathLst>
              <a:path h="505022" w="505022">
                <a:moveTo>
                  <a:pt x="505022" y="505021"/>
                </a:moveTo>
                <a:lnTo>
                  <a:pt x="0" y="505021"/>
                </a:lnTo>
                <a:lnTo>
                  <a:pt x="0" y="0"/>
                </a:lnTo>
                <a:lnTo>
                  <a:pt x="505022" y="0"/>
                </a:lnTo>
                <a:lnTo>
                  <a:pt x="505022" y="50502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5400000">
            <a:off x="17782978" y="7211089"/>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101463" y="4716"/>
            <a:ext cx="536584" cy="536584"/>
          </a:xfrm>
          <a:custGeom>
            <a:avLst/>
            <a:gdLst/>
            <a:ahLst/>
            <a:cxnLst/>
            <a:rect r="r" b="b" t="t" l="l"/>
            <a:pathLst>
              <a:path h="536584" w="536584">
                <a:moveTo>
                  <a:pt x="0" y="0"/>
                </a:moveTo>
                <a:lnTo>
                  <a:pt x="536584" y="0"/>
                </a:lnTo>
                <a:lnTo>
                  <a:pt x="536584" y="536584"/>
                </a:lnTo>
                <a:lnTo>
                  <a:pt x="0" y="536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087316" y="536584"/>
            <a:ext cx="536584" cy="536584"/>
          </a:xfrm>
          <a:custGeom>
            <a:avLst/>
            <a:gdLst/>
            <a:ahLst/>
            <a:cxnLst/>
            <a:rect r="r" b="b" t="t" l="l"/>
            <a:pathLst>
              <a:path h="536584" w="536584">
                <a:moveTo>
                  <a:pt x="0" y="0"/>
                </a:moveTo>
                <a:lnTo>
                  <a:pt x="536584" y="0"/>
                </a:lnTo>
                <a:lnTo>
                  <a:pt x="536584" y="536585"/>
                </a:lnTo>
                <a:lnTo>
                  <a:pt x="0" y="536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550732" y="0"/>
            <a:ext cx="536584" cy="536584"/>
          </a:xfrm>
          <a:custGeom>
            <a:avLst/>
            <a:gdLst/>
            <a:ahLst/>
            <a:cxnLst/>
            <a:rect r="r" b="b" t="t" l="l"/>
            <a:pathLst>
              <a:path h="536584" w="536584">
                <a:moveTo>
                  <a:pt x="0" y="0"/>
                </a:moveTo>
                <a:lnTo>
                  <a:pt x="536584" y="0"/>
                </a:lnTo>
                <a:lnTo>
                  <a:pt x="536584" y="536584"/>
                </a:lnTo>
                <a:lnTo>
                  <a:pt x="0" y="536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4147" y="0"/>
            <a:ext cx="536584" cy="536584"/>
          </a:xfrm>
          <a:custGeom>
            <a:avLst/>
            <a:gdLst/>
            <a:ahLst/>
            <a:cxnLst/>
            <a:rect r="r" b="b" t="t" l="l"/>
            <a:pathLst>
              <a:path h="536584" w="536584">
                <a:moveTo>
                  <a:pt x="0" y="0"/>
                </a:moveTo>
                <a:lnTo>
                  <a:pt x="536585" y="0"/>
                </a:lnTo>
                <a:lnTo>
                  <a:pt x="536585" y="536584"/>
                </a:lnTo>
                <a:lnTo>
                  <a:pt x="0" y="536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147" y="536584"/>
            <a:ext cx="536584" cy="536584"/>
          </a:xfrm>
          <a:custGeom>
            <a:avLst/>
            <a:gdLst/>
            <a:ahLst/>
            <a:cxnLst/>
            <a:rect r="r" b="b" t="t" l="l"/>
            <a:pathLst>
              <a:path h="536584" w="536584">
                <a:moveTo>
                  <a:pt x="0" y="0"/>
                </a:moveTo>
                <a:lnTo>
                  <a:pt x="536585" y="0"/>
                </a:lnTo>
                <a:lnTo>
                  <a:pt x="536585" y="536585"/>
                </a:lnTo>
                <a:lnTo>
                  <a:pt x="0" y="536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2700000">
            <a:off x="13793157" y="-3221911"/>
            <a:ext cx="7415398" cy="3565095"/>
            <a:chOff x="0" y="0"/>
            <a:chExt cx="660400" cy="317500"/>
          </a:xfrm>
        </p:grpSpPr>
        <p:sp>
          <p:nvSpPr>
            <p:cNvPr name="Freeform 17" id="1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8" id="1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9" id="19"/>
          <p:cNvSpPr/>
          <p:nvPr/>
        </p:nvSpPr>
        <p:spPr>
          <a:xfrm flipV="true">
            <a:off x="16537858" y="-2454267"/>
            <a:ext cx="5132702" cy="5185216"/>
          </a:xfrm>
          <a:prstGeom prst="line">
            <a:avLst/>
          </a:prstGeom>
          <a:ln cap="flat" w="28575">
            <a:solidFill>
              <a:srgbClr val="D9D9D9"/>
            </a:solidFill>
            <a:prstDash val="solid"/>
            <a:headEnd type="none" len="sm" w="sm"/>
            <a:tailEnd type="none" len="sm" w="sm"/>
          </a:ln>
        </p:spPr>
      </p:sp>
      <p:sp>
        <p:nvSpPr>
          <p:cNvPr name="AutoShape 20" id="20"/>
          <p:cNvSpPr/>
          <p:nvPr/>
        </p:nvSpPr>
        <p:spPr>
          <a:xfrm flipV="true">
            <a:off x="16850535" y="-2093957"/>
            <a:ext cx="5038853" cy="5038853"/>
          </a:xfrm>
          <a:prstGeom prst="line">
            <a:avLst/>
          </a:prstGeom>
          <a:ln cap="flat" w="28575">
            <a:solidFill>
              <a:srgbClr val="D9D9D9"/>
            </a:solidFill>
            <a:prstDash val="solid"/>
            <a:headEnd type="none" len="sm" w="sm"/>
            <a:tailEnd type="none" len="sm" w="sm"/>
          </a:ln>
        </p:spPr>
      </p:sp>
      <p:sp>
        <p:nvSpPr>
          <p:cNvPr name="AutoShape 21" id="21"/>
          <p:cNvSpPr/>
          <p:nvPr/>
        </p:nvSpPr>
        <p:spPr>
          <a:xfrm flipV="true">
            <a:off x="17209005" y="-1742644"/>
            <a:ext cx="4867141" cy="4867141"/>
          </a:xfrm>
          <a:prstGeom prst="line">
            <a:avLst/>
          </a:prstGeom>
          <a:ln cap="flat" w="28575">
            <a:solidFill>
              <a:srgbClr val="D9D9D9"/>
            </a:solidFill>
            <a:prstDash val="solid"/>
            <a:headEnd type="none" len="sm" w="sm"/>
            <a:tailEnd type="none" len="sm" w="sm"/>
          </a:ln>
        </p:spPr>
      </p:sp>
      <p:sp>
        <p:nvSpPr>
          <p:cNvPr name="AutoShape 22" id="22"/>
          <p:cNvSpPr/>
          <p:nvPr/>
        </p:nvSpPr>
        <p:spPr>
          <a:xfrm flipV="true">
            <a:off x="17595273" y="-1439364"/>
            <a:ext cx="4690515" cy="4690515"/>
          </a:xfrm>
          <a:prstGeom prst="line">
            <a:avLst/>
          </a:prstGeom>
          <a:ln cap="flat" w="28575">
            <a:solidFill>
              <a:srgbClr val="D9D9D9"/>
            </a:solidFill>
            <a:prstDash val="solid"/>
            <a:headEnd type="none" len="sm" w="sm"/>
            <a:tailEnd type="none" len="sm" w="sm"/>
          </a:ln>
        </p:spPr>
      </p:sp>
      <p:sp>
        <p:nvSpPr>
          <p:cNvPr name="AutoShape 23" id="23"/>
          <p:cNvSpPr/>
          <p:nvPr/>
        </p:nvSpPr>
        <p:spPr>
          <a:xfrm flipV="true">
            <a:off x="18034949" y="-952668"/>
            <a:ext cx="4347674" cy="4347674"/>
          </a:xfrm>
          <a:prstGeom prst="line">
            <a:avLst/>
          </a:prstGeom>
          <a:ln cap="flat" w="28575">
            <a:solidFill>
              <a:srgbClr val="D9D9D9"/>
            </a:solidFill>
            <a:prstDash val="solid"/>
            <a:headEnd type="none" len="sm" w="sm"/>
            <a:tailEnd type="none" len="sm" w="sm"/>
          </a:ln>
        </p:spPr>
      </p:sp>
      <p:grpSp>
        <p:nvGrpSpPr>
          <p:cNvPr name="Group 24" id="24"/>
          <p:cNvGrpSpPr/>
          <p:nvPr/>
        </p:nvGrpSpPr>
        <p:grpSpPr>
          <a:xfrm rot="8100000">
            <a:off x="-1592261" y="10278552"/>
            <a:ext cx="5989179" cy="2879413"/>
            <a:chOff x="0" y="0"/>
            <a:chExt cx="660400" cy="317500"/>
          </a:xfrm>
        </p:grpSpPr>
        <p:sp>
          <p:nvSpPr>
            <p:cNvPr name="Freeform 25" id="2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6" id="2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7" id="27"/>
          <p:cNvSpPr/>
          <p:nvPr/>
        </p:nvSpPr>
        <p:spPr>
          <a:xfrm flipH="true">
            <a:off x="-1965408" y="8350031"/>
            <a:ext cx="4145519" cy="4187933"/>
          </a:xfrm>
          <a:prstGeom prst="line">
            <a:avLst/>
          </a:prstGeom>
          <a:ln cap="flat" w="19050">
            <a:solidFill>
              <a:srgbClr val="D9D9D9"/>
            </a:solidFill>
            <a:prstDash val="solid"/>
            <a:headEnd type="none" len="sm" w="sm"/>
            <a:tailEnd type="none" len="sm" w="sm"/>
          </a:ln>
        </p:spPr>
      </p:sp>
      <p:sp>
        <p:nvSpPr>
          <p:cNvPr name="AutoShape 28" id="28"/>
          <p:cNvSpPr/>
          <p:nvPr/>
        </p:nvSpPr>
        <p:spPr>
          <a:xfrm flipH="true">
            <a:off x="-2142148" y="8177233"/>
            <a:ext cx="4069720" cy="4069720"/>
          </a:xfrm>
          <a:prstGeom prst="line">
            <a:avLst/>
          </a:prstGeom>
          <a:ln cap="flat" w="19050">
            <a:solidFill>
              <a:srgbClr val="D9D9D9"/>
            </a:solidFill>
            <a:prstDash val="solid"/>
            <a:headEnd type="none" len="sm" w="sm"/>
            <a:tailEnd type="none" len="sm" w="sm"/>
          </a:ln>
        </p:spPr>
      </p:sp>
      <p:sp>
        <p:nvSpPr>
          <p:cNvPr name="AutoShape 29" id="29"/>
          <p:cNvSpPr/>
          <p:nvPr/>
        </p:nvSpPr>
        <p:spPr>
          <a:xfrm flipH="true">
            <a:off x="-2292987" y="8032174"/>
            <a:ext cx="3931034" cy="3931034"/>
          </a:xfrm>
          <a:prstGeom prst="line">
            <a:avLst/>
          </a:prstGeom>
          <a:ln cap="flat" w="19050">
            <a:solidFill>
              <a:srgbClr val="D9D9D9"/>
            </a:solidFill>
            <a:prstDash val="solid"/>
            <a:headEnd type="none" len="sm" w="sm"/>
            <a:tailEnd type="none" len="sm" w="sm"/>
          </a:ln>
        </p:spPr>
      </p:sp>
      <p:sp>
        <p:nvSpPr>
          <p:cNvPr name="AutoShape 30" id="30"/>
          <p:cNvSpPr/>
          <p:nvPr/>
        </p:nvSpPr>
        <p:spPr>
          <a:xfrm flipH="true">
            <a:off x="-2462308" y="7929879"/>
            <a:ext cx="3788379" cy="3788379"/>
          </a:xfrm>
          <a:prstGeom prst="line">
            <a:avLst/>
          </a:prstGeom>
          <a:ln cap="flat" w="19050">
            <a:solidFill>
              <a:srgbClr val="D9D9D9"/>
            </a:solidFill>
            <a:prstDash val="solid"/>
            <a:headEnd type="none" len="sm" w="sm"/>
            <a:tailEnd type="none" len="sm" w="sm"/>
          </a:ln>
        </p:spPr>
      </p:sp>
      <p:sp>
        <p:nvSpPr>
          <p:cNvPr name="AutoShape 31" id="31"/>
          <p:cNvSpPr/>
          <p:nvPr/>
        </p:nvSpPr>
        <p:spPr>
          <a:xfrm flipH="true">
            <a:off x="-2540518" y="7813693"/>
            <a:ext cx="3511477" cy="3511477"/>
          </a:xfrm>
          <a:prstGeom prst="line">
            <a:avLst/>
          </a:prstGeom>
          <a:ln cap="flat" w="19050">
            <a:solidFill>
              <a:srgbClr val="D9D9D9"/>
            </a:solidFill>
            <a:prstDash val="solid"/>
            <a:headEnd type="none" len="sm" w="sm"/>
            <a:tailEnd type="none" len="sm" w="sm"/>
          </a:ln>
        </p:spPr>
      </p:sp>
      <p:sp>
        <p:nvSpPr>
          <p:cNvPr name="AutoShape 32" id="32"/>
          <p:cNvSpPr/>
          <p:nvPr/>
        </p:nvSpPr>
        <p:spPr>
          <a:xfrm flipH="true">
            <a:off x="-2606459" y="7716111"/>
            <a:ext cx="3219036" cy="3201272"/>
          </a:xfrm>
          <a:prstGeom prst="line">
            <a:avLst/>
          </a:prstGeom>
          <a:ln cap="flat" w="19050">
            <a:solidFill>
              <a:srgbClr val="D9D9D9"/>
            </a:solidFill>
            <a:prstDash val="solid"/>
            <a:headEnd type="none" len="sm" w="sm"/>
            <a:tailEnd type="none" len="sm" w="sm"/>
          </a:ln>
        </p:spPr>
      </p:sp>
      <p:sp>
        <p:nvSpPr>
          <p:cNvPr name="AutoShape 33" id="33"/>
          <p:cNvSpPr/>
          <p:nvPr/>
        </p:nvSpPr>
        <p:spPr>
          <a:xfrm flipH="true">
            <a:off x="-2554847" y="7736923"/>
            <a:ext cx="2713811" cy="2727886"/>
          </a:xfrm>
          <a:prstGeom prst="line">
            <a:avLst/>
          </a:prstGeom>
          <a:ln cap="flat" w="19050">
            <a:solidFill>
              <a:srgbClr val="D9D9D9"/>
            </a:solidFill>
            <a:prstDash val="solid"/>
            <a:headEnd type="none" len="sm" w="sm"/>
            <a:tailEnd type="none" len="sm" w="sm"/>
          </a:ln>
        </p:spPr>
      </p:sp>
      <p:grpSp>
        <p:nvGrpSpPr>
          <p:cNvPr name="Group 34" id="34"/>
          <p:cNvGrpSpPr/>
          <p:nvPr/>
        </p:nvGrpSpPr>
        <p:grpSpPr>
          <a:xfrm rot="0">
            <a:off x="214146" y="1054100"/>
            <a:ext cx="4700968" cy="695719"/>
            <a:chOff x="0" y="0"/>
            <a:chExt cx="1517564" cy="224592"/>
          </a:xfrm>
        </p:grpSpPr>
        <p:sp>
          <p:nvSpPr>
            <p:cNvPr name="Freeform 35" id="35"/>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0BF63"/>
            </a:solidFill>
          </p:spPr>
        </p:sp>
        <p:sp>
          <p:nvSpPr>
            <p:cNvPr name="TextBox 36" id="36"/>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37" id="37"/>
          <p:cNvSpPr/>
          <p:nvPr/>
        </p:nvSpPr>
        <p:spPr>
          <a:xfrm flipH="false" flipV="false" rot="0">
            <a:off x="484925" y="2442827"/>
            <a:ext cx="7590764" cy="604163"/>
          </a:xfrm>
          <a:custGeom>
            <a:avLst/>
            <a:gdLst/>
            <a:ahLst/>
            <a:cxnLst/>
            <a:rect r="r" b="b" t="t" l="l"/>
            <a:pathLst>
              <a:path h="604163" w="7590764">
                <a:moveTo>
                  <a:pt x="0" y="0"/>
                </a:moveTo>
                <a:lnTo>
                  <a:pt x="7590764" y="0"/>
                </a:lnTo>
                <a:lnTo>
                  <a:pt x="7590764" y="604163"/>
                </a:lnTo>
                <a:lnTo>
                  <a:pt x="0" y="604163"/>
                </a:lnTo>
                <a:lnTo>
                  <a:pt x="0" y="0"/>
                </a:lnTo>
                <a:close/>
              </a:path>
            </a:pathLst>
          </a:custGeom>
          <a:blipFill>
            <a:blip r:embed="rId10"/>
            <a:stretch>
              <a:fillRect l="0" t="0" r="0" b="0"/>
            </a:stretch>
          </a:blipFill>
        </p:spPr>
      </p:sp>
      <p:sp>
        <p:nvSpPr>
          <p:cNvPr name="Freeform 38" id="38"/>
          <p:cNvSpPr/>
          <p:nvPr/>
        </p:nvSpPr>
        <p:spPr>
          <a:xfrm flipH="false" flipV="false" rot="0">
            <a:off x="484925" y="4322052"/>
            <a:ext cx="9249738" cy="1408396"/>
          </a:xfrm>
          <a:custGeom>
            <a:avLst/>
            <a:gdLst/>
            <a:ahLst/>
            <a:cxnLst/>
            <a:rect r="r" b="b" t="t" l="l"/>
            <a:pathLst>
              <a:path h="1408396" w="9249738">
                <a:moveTo>
                  <a:pt x="0" y="0"/>
                </a:moveTo>
                <a:lnTo>
                  <a:pt x="9249738" y="0"/>
                </a:lnTo>
                <a:lnTo>
                  <a:pt x="9249738" y="1408396"/>
                </a:lnTo>
                <a:lnTo>
                  <a:pt x="0" y="1408396"/>
                </a:lnTo>
                <a:lnTo>
                  <a:pt x="0" y="0"/>
                </a:lnTo>
                <a:close/>
              </a:path>
            </a:pathLst>
          </a:custGeom>
          <a:blipFill>
            <a:blip r:embed="rId11"/>
            <a:stretch>
              <a:fillRect l="0" t="0" r="0" b="0"/>
            </a:stretch>
          </a:blipFill>
        </p:spPr>
      </p:sp>
      <p:sp>
        <p:nvSpPr>
          <p:cNvPr name="Freeform 39" id="39"/>
          <p:cNvSpPr/>
          <p:nvPr/>
        </p:nvSpPr>
        <p:spPr>
          <a:xfrm flipH="false" flipV="false" rot="0">
            <a:off x="484925" y="7511623"/>
            <a:ext cx="7463112" cy="782750"/>
          </a:xfrm>
          <a:custGeom>
            <a:avLst/>
            <a:gdLst/>
            <a:ahLst/>
            <a:cxnLst/>
            <a:rect r="r" b="b" t="t" l="l"/>
            <a:pathLst>
              <a:path h="782750" w="7463112">
                <a:moveTo>
                  <a:pt x="0" y="0"/>
                </a:moveTo>
                <a:lnTo>
                  <a:pt x="7463112" y="0"/>
                </a:lnTo>
                <a:lnTo>
                  <a:pt x="7463112" y="782750"/>
                </a:lnTo>
                <a:lnTo>
                  <a:pt x="0" y="782750"/>
                </a:lnTo>
                <a:lnTo>
                  <a:pt x="0" y="0"/>
                </a:lnTo>
                <a:close/>
              </a:path>
            </a:pathLst>
          </a:custGeom>
          <a:blipFill>
            <a:blip r:embed="rId12"/>
            <a:stretch>
              <a:fillRect l="0" t="0" r="0" b="0"/>
            </a:stretch>
          </a:blipFill>
        </p:spPr>
      </p:sp>
      <p:sp>
        <p:nvSpPr>
          <p:cNvPr name="TextBox 40" id="40"/>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41" id="41"/>
          <p:cNvSpPr txBox="true"/>
          <p:nvPr/>
        </p:nvSpPr>
        <p:spPr>
          <a:xfrm rot="0">
            <a:off x="484925" y="1226019"/>
            <a:ext cx="3651395"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03. RESNET </a:t>
            </a:r>
          </a:p>
        </p:txBody>
      </p:sp>
      <p:sp>
        <p:nvSpPr>
          <p:cNvPr name="TextBox 42" id="42"/>
          <p:cNvSpPr txBox="true"/>
          <p:nvPr/>
        </p:nvSpPr>
        <p:spPr>
          <a:xfrm rot="0">
            <a:off x="484925" y="1978419"/>
            <a:ext cx="4652599"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BULID MODEL RESNET-50</a:t>
            </a:r>
          </a:p>
        </p:txBody>
      </p:sp>
      <p:sp>
        <p:nvSpPr>
          <p:cNvPr name="TextBox 43" id="43"/>
          <p:cNvSpPr txBox="true"/>
          <p:nvPr/>
        </p:nvSpPr>
        <p:spPr>
          <a:xfrm rot="0">
            <a:off x="497790" y="3144125"/>
            <a:ext cx="17261171" cy="63817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Terdiri atas 3 arsitektur utama, yaitu Convolutional layers yang di ikuti oleh max-pooling layer, residual blocks dengan struktur sesuai fungsi residual_block sebelumnya, dan fully connected layer yang mengambil residual block terakhir untuk dipetakan pada kelas output. </a:t>
            </a:r>
          </a:p>
        </p:txBody>
      </p:sp>
      <p:sp>
        <p:nvSpPr>
          <p:cNvPr name="TextBox 44" id="44"/>
          <p:cNvSpPr txBox="true"/>
          <p:nvPr/>
        </p:nvSpPr>
        <p:spPr>
          <a:xfrm rot="0">
            <a:off x="484925" y="3915650"/>
            <a:ext cx="1127709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A) INPUT &amp; CONVOLUTIONAL LAYER, NORMALIZATION BATCH &amp; RELU</a:t>
            </a:r>
          </a:p>
        </p:txBody>
      </p:sp>
      <p:sp>
        <p:nvSpPr>
          <p:cNvPr name="TextBox 45" id="45"/>
          <p:cNvSpPr txBox="true"/>
          <p:nvPr/>
        </p:nvSpPr>
        <p:spPr>
          <a:xfrm rot="0">
            <a:off x="484925" y="5825698"/>
            <a:ext cx="17261171" cy="1581150"/>
          </a:xfrm>
          <a:prstGeom prst="rect">
            <a:avLst/>
          </a:prstGeom>
        </p:spPr>
        <p:txBody>
          <a:bodyPr anchor="t" rtlCol="false" tIns="0" lIns="0" bIns="0" rIns="0">
            <a:spAutoFit/>
          </a:bodyPr>
          <a:lstStyle/>
          <a:p>
            <a:pPr algn="just">
              <a:lnSpc>
                <a:spcPts val="2520"/>
              </a:lnSpc>
            </a:pPr>
            <a:r>
              <a:rPr lang="en-US" sz="2100">
                <a:solidFill>
                  <a:srgbClr val="545454"/>
                </a:solidFill>
                <a:latin typeface="DM Sans Bold"/>
              </a:rPr>
              <a:t>I</a:t>
            </a:r>
            <a:r>
              <a:rPr lang="en-US" sz="2100">
                <a:solidFill>
                  <a:srgbClr val="759350"/>
                </a:solidFill>
                <a:latin typeface="DM Sans Bold"/>
              </a:rPr>
              <a:t>nput Layer</a:t>
            </a:r>
            <a:r>
              <a:rPr lang="en-US" sz="2100">
                <a:solidFill>
                  <a:srgbClr val="759350"/>
                </a:solidFill>
                <a:latin typeface="DM Sans"/>
              </a:rPr>
              <a:t>:</a:t>
            </a:r>
            <a:r>
              <a:rPr lang="en-US" sz="2100">
                <a:solidFill>
                  <a:srgbClr val="545454"/>
                </a:solidFill>
                <a:latin typeface="DM Sans"/>
              </a:rPr>
              <a:t> Mendefinisikan layer input dengan bentuk input_shape.</a:t>
            </a:r>
          </a:p>
          <a:p>
            <a:pPr algn="just">
              <a:lnSpc>
                <a:spcPts val="2520"/>
              </a:lnSpc>
            </a:pPr>
            <a:r>
              <a:rPr lang="en-US" sz="2100">
                <a:solidFill>
                  <a:srgbClr val="759350"/>
                </a:solidFill>
                <a:latin typeface="DM Sans Bold"/>
              </a:rPr>
              <a:t>Convolutional layer:</a:t>
            </a:r>
            <a:r>
              <a:rPr lang="en-US" sz="2100">
                <a:solidFill>
                  <a:srgbClr val="545454"/>
                </a:solidFill>
                <a:latin typeface="DM Sans"/>
              </a:rPr>
              <a:t> layer konvolusi pertama dengan konfigurasi 64 filter dengan ukuran kernal 7x7, stride 2 digunakan untuk mengurangi ukuran gambar input setengah dari ukuran aslinya, padding 'same' digunakan agar ukuran output sama dengan ukuran input, tidak menggunakan bias (</a:t>
            </a:r>
            <a:r>
              <a:rPr lang="en-US" sz="2100">
                <a:solidFill>
                  <a:srgbClr val="759350"/>
                </a:solidFill>
                <a:latin typeface="DM Sans Bold"/>
              </a:rPr>
              <a:t>use_bias=False</a:t>
            </a:r>
            <a:r>
              <a:rPr lang="en-US" sz="2100">
                <a:solidFill>
                  <a:srgbClr val="545454"/>
                </a:solidFill>
                <a:latin typeface="DM Sans"/>
              </a:rPr>
              <a:t>).Digunakan juga </a:t>
            </a:r>
            <a:r>
              <a:rPr lang="en-US" sz="2100">
                <a:solidFill>
                  <a:srgbClr val="759350"/>
                </a:solidFill>
                <a:latin typeface="DM Sans Bold"/>
              </a:rPr>
              <a:t>normalisasi batch</a:t>
            </a:r>
            <a:r>
              <a:rPr lang="en-US" sz="2100">
                <a:solidFill>
                  <a:srgbClr val="545454"/>
                </a:solidFill>
                <a:latin typeface="DM Sans"/>
              </a:rPr>
              <a:t> untuk mempercepat pelatihan dan mengurangi overfitting. Menggunakan </a:t>
            </a:r>
            <a:r>
              <a:rPr lang="en-US" sz="2100">
                <a:solidFill>
                  <a:srgbClr val="759350"/>
                </a:solidFill>
                <a:latin typeface="DM Sans Bold"/>
              </a:rPr>
              <a:t>ReLu </a:t>
            </a:r>
            <a:r>
              <a:rPr lang="en-US" sz="2100">
                <a:solidFill>
                  <a:srgbClr val="545454"/>
                </a:solidFill>
                <a:latin typeface="DM Sans"/>
              </a:rPr>
              <a:t>untuk menambah non-linearitas. </a:t>
            </a:r>
          </a:p>
        </p:txBody>
      </p:sp>
      <p:sp>
        <p:nvSpPr>
          <p:cNvPr name="TextBox 46" id="46"/>
          <p:cNvSpPr txBox="true"/>
          <p:nvPr/>
        </p:nvSpPr>
        <p:spPr>
          <a:xfrm rot="0">
            <a:off x="484925" y="8400859"/>
            <a:ext cx="17261171" cy="63817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Menggunakan max pooling dengan kernel size 3x3, stride 2, dan padding 'same'. Hal ini dilakukan untuk mengurangi dimensi spasial dari feature map dan mengurangi jumlah parameter yang diperlukan.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793" y="8545266"/>
            <a:ext cx="431640" cy="431640"/>
          </a:xfrm>
          <a:custGeom>
            <a:avLst/>
            <a:gdLst/>
            <a:ahLst/>
            <a:cxnLst/>
            <a:rect r="r" b="b" t="t" l="l"/>
            <a:pathLst>
              <a:path h="431640" w="431640">
                <a:moveTo>
                  <a:pt x="0" y="0"/>
                </a:moveTo>
                <a:lnTo>
                  <a:pt x="431641" y="0"/>
                </a:lnTo>
                <a:lnTo>
                  <a:pt x="431641" y="431640"/>
                </a:lnTo>
                <a:lnTo>
                  <a:pt x="0" y="431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640" y="8556646"/>
            <a:ext cx="431640" cy="431640"/>
          </a:xfrm>
          <a:custGeom>
            <a:avLst/>
            <a:gdLst/>
            <a:ahLst/>
            <a:cxnLst/>
            <a:rect r="r" b="b" t="t" l="l"/>
            <a:pathLst>
              <a:path h="431640" w="431640">
                <a:moveTo>
                  <a:pt x="0" y="0"/>
                </a:moveTo>
                <a:lnTo>
                  <a:pt x="431640" y="0"/>
                </a:lnTo>
                <a:lnTo>
                  <a:pt x="431640" y="431640"/>
                </a:lnTo>
                <a:lnTo>
                  <a:pt x="0" y="431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8988286"/>
            <a:ext cx="431640" cy="431640"/>
          </a:xfrm>
          <a:custGeom>
            <a:avLst/>
            <a:gdLst/>
            <a:ahLst/>
            <a:cxnLst/>
            <a:rect r="r" b="b" t="t" l="l"/>
            <a:pathLst>
              <a:path h="431640" w="431640">
                <a:moveTo>
                  <a:pt x="0" y="0"/>
                </a:moveTo>
                <a:lnTo>
                  <a:pt x="431640" y="0"/>
                </a:lnTo>
                <a:lnTo>
                  <a:pt x="431640" y="431640"/>
                </a:lnTo>
                <a:lnTo>
                  <a:pt x="0" y="431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9419926"/>
            <a:ext cx="431640" cy="431640"/>
          </a:xfrm>
          <a:custGeom>
            <a:avLst/>
            <a:gdLst/>
            <a:ahLst/>
            <a:cxnLst/>
            <a:rect r="r" b="b" t="t" l="l"/>
            <a:pathLst>
              <a:path h="431640" w="431640">
                <a:moveTo>
                  <a:pt x="0" y="0"/>
                </a:moveTo>
                <a:lnTo>
                  <a:pt x="431640" y="0"/>
                </a:lnTo>
                <a:lnTo>
                  <a:pt x="431640" y="431640"/>
                </a:lnTo>
                <a:lnTo>
                  <a:pt x="0" y="431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431640" y="9419926"/>
            <a:ext cx="431640" cy="431640"/>
          </a:xfrm>
          <a:custGeom>
            <a:avLst/>
            <a:gdLst/>
            <a:ahLst/>
            <a:cxnLst/>
            <a:rect r="r" b="b" t="t" l="l"/>
            <a:pathLst>
              <a:path h="431640" w="431640">
                <a:moveTo>
                  <a:pt x="0" y="0"/>
                </a:moveTo>
                <a:lnTo>
                  <a:pt x="431640" y="0"/>
                </a:lnTo>
                <a:lnTo>
                  <a:pt x="431640" y="431640"/>
                </a:lnTo>
                <a:lnTo>
                  <a:pt x="0" y="4316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431640" y="9855360"/>
            <a:ext cx="431640" cy="431640"/>
          </a:xfrm>
          <a:custGeom>
            <a:avLst/>
            <a:gdLst/>
            <a:ahLst/>
            <a:cxnLst/>
            <a:rect r="r" b="b" t="t" l="l"/>
            <a:pathLst>
              <a:path h="431640" w="431640">
                <a:moveTo>
                  <a:pt x="0" y="0"/>
                </a:moveTo>
                <a:lnTo>
                  <a:pt x="431640" y="0"/>
                </a:lnTo>
                <a:lnTo>
                  <a:pt x="431640" y="431640"/>
                </a:lnTo>
                <a:lnTo>
                  <a:pt x="0" y="4316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1322927" y="9423720"/>
            <a:ext cx="431640" cy="431640"/>
          </a:xfrm>
          <a:custGeom>
            <a:avLst/>
            <a:gdLst/>
            <a:ahLst/>
            <a:cxnLst/>
            <a:rect r="r" b="b" t="t" l="l"/>
            <a:pathLst>
              <a:path h="431640" w="431640">
                <a:moveTo>
                  <a:pt x="0" y="0"/>
                </a:moveTo>
                <a:lnTo>
                  <a:pt x="431641" y="0"/>
                </a:lnTo>
                <a:lnTo>
                  <a:pt x="431641" y="431640"/>
                </a:lnTo>
                <a:lnTo>
                  <a:pt x="0" y="4316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22927" y="8992080"/>
            <a:ext cx="431640" cy="431640"/>
          </a:xfrm>
          <a:custGeom>
            <a:avLst/>
            <a:gdLst/>
            <a:ahLst/>
            <a:cxnLst/>
            <a:rect r="r" b="b" t="t" l="l"/>
            <a:pathLst>
              <a:path h="431640" w="431640">
                <a:moveTo>
                  <a:pt x="0" y="0"/>
                </a:moveTo>
                <a:lnTo>
                  <a:pt x="431641" y="0"/>
                </a:lnTo>
                <a:lnTo>
                  <a:pt x="431641" y="431640"/>
                </a:lnTo>
                <a:lnTo>
                  <a:pt x="0" y="431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1754568" y="9423720"/>
            <a:ext cx="431640" cy="431640"/>
          </a:xfrm>
          <a:custGeom>
            <a:avLst/>
            <a:gdLst/>
            <a:ahLst/>
            <a:cxnLst/>
            <a:rect r="r" b="b" t="t" l="l"/>
            <a:pathLst>
              <a:path h="431640" w="431640">
                <a:moveTo>
                  <a:pt x="0" y="0"/>
                </a:moveTo>
                <a:lnTo>
                  <a:pt x="431640" y="0"/>
                </a:lnTo>
                <a:lnTo>
                  <a:pt x="431640" y="431640"/>
                </a:lnTo>
                <a:lnTo>
                  <a:pt x="0" y="431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91287" y="9855360"/>
            <a:ext cx="431640" cy="431640"/>
          </a:xfrm>
          <a:custGeom>
            <a:avLst/>
            <a:gdLst/>
            <a:ahLst/>
            <a:cxnLst/>
            <a:rect r="r" b="b" t="t" l="l"/>
            <a:pathLst>
              <a:path h="431640" w="431640">
                <a:moveTo>
                  <a:pt x="0" y="0"/>
                </a:moveTo>
                <a:lnTo>
                  <a:pt x="431640" y="0"/>
                </a:lnTo>
                <a:lnTo>
                  <a:pt x="431640" y="431640"/>
                </a:lnTo>
                <a:lnTo>
                  <a:pt x="0" y="431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22927" y="9855360"/>
            <a:ext cx="431640" cy="431640"/>
          </a:xfrm>
          <a:custGeom>
            <a:avLst/>
            <a:gdLst/>
            <a:ahLst/>
            <a:cxnLst/>
            <a:rect r="r" b="b" t="t" l="l"/>
            <a:pathLst>
              <a:path h="431640" w="431640">
                <a:moveTo>
                  <a:pt x="0" y="0"/>
                </a:moveTo>
                <a:lnTo>
                  <a:pt x="431641" y="0"/>
                </a:lnTo>
                <a:lnTo>
                  <a:pt x="431641" y="431640"/>
                </a:lnTo>
                <a:lnTo>
                  <a:pt x="0" y="4316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851566"/>
            <a:ext cx="431640" cy="431640"/>
          </a:xfrm>
          <a:custGeom>
            <a:avLst/>
            <a:gdLst/>
            <a:ahLst/>
            <a:cxnLst/>
            <a:rect r="r" b="b" t="t" l="l"/>
            <a:pathLst>
              <a:path h="431640" w="431640">
                <a:moveTo>
                  <a:pt x="0" y="0"/>
                </a:moveTo>
                <a:lnTo>
                  <a:pt x="431640" y="0"/>
                </a:lnTo>
                <a:lnTo>
                  <a:pt x="431640" y="431641"/>
                </a:lnTo>
                <a:lnTo>
                  <a:pt x="0" y="4316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8100000">
            <a:off x="16760858" y="-1240983"/>
            <a:ext cx="7415398" cy="3565095"/>
            <a:chOff x="0" y="0"/>
            <a:chExt cx="660400" cy="317500"/>
          </a:xfrm>
        </p:grpSpPr>
        <p:sp>
          <p:nvSpPr>
            <p:cNvPr name="Freeform 15" id="1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6" id="1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7" id="17"/>
          <p:cNvSpPr/>
          <p:nvPr/>
        </p:nvSpPr>
        <p:spPr>
          <a:xfrm flipH="true">
            <a:off x="16298854" y="-3628748"/>
            <a:ext cx="5132702" cy="5185216"/>
          </a:xfrm>
          <a:prstGeom prst="line">
            <a:avLst/>
          </a:prstGeom>
          <a:ln cap="flat" w="28575">
            <a:solidFill>
              <a:srgbClr val="D9D9D9"/>
            </a:solidFill>
            <a:prstDash val="solid"/>
            <a:headEnd type="none" len="sm" w="sm"/>
            <a:tailEnd type="none" len="sm" w="sm"/>
          </a:ln>
        </p:spPr>
      </p:sp>
      <p:sp>
        <p:nvSpPr>
          <p:cNvPr name="AutoShape 18" id="18"/>
          <p:cNvSpPr/>
          <p:nvPr/>
        </p:nvSpPr>
        <p:spPr>
          <a:xfrm flipH="true">
            <a:off x="16080026" y="-3842695"/>
            <a:ext cx="5038853" cy="5038853"/>
          </a:xfrm>
          <a:prstGeom prst="line">
            <a:avLst/>
          </a:prstGeom>
          <a:ln cap="flat" w="28575">
            <a:solidFill>
              <a:srgbClr val="D9D9D9"/>
            </a:solidFill>
            <a:prstDash val="solid"/>
            <a:headEnd type="none" len="sm" w="sm"/>
            <a:tailEnd type="none" len="sm" w="sm"/>
          </a:ln>
        </p:spPr>
      </p:sp>
      <p:sp>
        <p:nvSpPr>
          <p:cNvPr name="AutoShape 19" id="19"/>
          <p:cNvSpPr/>
          <p:nvPr/>
        </p:nvSpPr>
        <p:spPr>
          <a:xfrm flipH="true">
            <a:off x="15893267" y="-4022296"/>
            <a:ext cx="4867141" cy="4867141"/>
          </a:xfrm>
          <a:prstGeom prst="line">
            <a:avLst/>
          </a:prstGeom>
          <a:ln cap="flat" w="28575">
            <a:solidFill>
              <a:srgbClr val="D9D9D9"/>
            </a:solidFill>
            <a:prstDash val="solid"/>
            <a:headEnd type="none" len="sm" w="sm"/>
            <a:tailEnd type="none" len="sm" w="sm"/>
          </a:ln>
        </p:spPr>
      </p:sp>
      <p:sp>
        <p:nvSpPr>
          <p:cNvPr name="AutoShape 20" id="20"/>
          <p:cNvSpPr/>
          <p:nvPr/>
        </p:nvSpPr>
        <p:spPr>
          <a:xfrm flipH="true">
            <a:off x="15683626" y="-4148951"/>
            <a:ext cx="4690515" cy="4690515"/>
          </a:xfrm>
          <a:prstGeom prst="line">
            <a:avLst/>
          </a:prstGeom>
          <a:ln cap="flat" w="28575">
            <a:solidFill>
              <a:srgbClr val="D9D9D9"/>
            </a:solidFill>
            <a:prstDash val="solid"/>
            <a:headEnd type="none" len="sm" w="sm"/>
            <a:tailEnd type="none" len="sm" w="sm"/>
          </a:ln>
        </p:spPr>
      </p:sp>
      <p:sp>
        <p:nvSpPr>
          <p:cNvPr name="AutoShape 21" id="21"/>
          <p:cNvSpPr/>
          <p:nvPr/>
        </p:nvSpPr>
        <p:spPr>
          <a:xfrm flipH="true">
            <a:off x="15586790" y="-4292805"/>
            <a:ext cx="4347674" cy="4347674"/>
          </a:xfrm>
          <a:prstGeom prst="line">
            <a:avLst/>
          </a:prstGeom>
          <a:ln cap="flat" w="28575">
            <a:solidFill>
              <a:srgbClr val="D9D9D9"/>
            </a:solidFill>
            <a:prstDash val="solid"/>
            <a:headEnd type="none" len="sm" w="sm"/>
            <a:tailEnd type="none" len="sm" w="sm"/>
          </a:ln>
        </p:spPr>
      </p:sp>
      <p:grpSp>
        <p:nvGrpSpPr>
          <p:cNvPr name="Group 22" id="22"/>
          <p:cNvGrpSpPr/>
          <p:nvPr/>
        </p:nvGrpSpPr>
        <p:grpSpPr>
          <a:xfrm rot="0">
            <a:off x="214146" y="1054100"/>
            <a:ext cx="4700968" cy="695719"/>
            <a:chOff x="0" y="0"/>
            <a:chExt cx="1517564" cy="224592"/>
          </a:xfrm>
        </p:grpSpPr>
        <p:sp>
          <p:nvSpPr>
            <p:cNvPr name="Freeform 23" id="23"/>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0BF63"/>
            </a:solidFill>
          </p:spPr>
        </p:sp>
        <p:sp>
          <p:nvSpPr>
            <p:cNvPr name="TextBox 24" id="24"/>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25" id="25"/>
          <p:cNvSpPr/>
          <p:nvPr/>
        </p:nvSpPr>
        <p:spPr>
          <a:xfrm flipH="false" flipV="false" rot="0">
            <a:off x="484925" y="2260996"/>
            <a:ext cx="4276889" cy="1101066"/>
          </a:xfrm>
          <a:custGeom>
            <a:avLst/>
            <a:gdLst/>
            <a:ahLst/>
            <a:cxnLst/>
            <a:rect r="r" b="b" t="t" l="l"/>
            <a:pathLst>
              <a:path h="1101066" w="4276889">
                <a:moveTo>
                  <a:pt x="0" y="0"/>
                </a:moveTo>
                <a:lnTo>
                  <a:pt x="4276889" y="0"/>
                </a:lnTo>
                <a:lnTo>
                  <a:pt x="4276889" y="1101066"/>
                </a:lnTo>
                <a:lnTo>
                  <a:pt x="0" y="1101066"/>
                </a:lnTo>
                <a:lnTo>
                  <a:pt x="0" y="0"/>
                </a:lnTo>
                <a:close/>
              </a:path>
            </a:pathLst>
          </a:custGeom>
          <a:blipFill>
            <a:blip r:embed="rId10"/>
            <a:stretch>
              <a:fillRect l="0" t="-5490" r="0" b="-5490"/>
            </a:stretch>
          </a:blipFill>
        </p:spPr>
      </p:sp>
      <p:sp>
        <p:nvSpPr>
          <p:cNvPr name="Freeform 26" id="26"/>
          <p:cNvSpPr/>
          <p:nvPr/>
        </p:nvSpPr>
        <p:spPr>
          <a:xfrm flipH="false" flipV="false" rot="0">
            <a:off x="484925" y="3987538"/>
            <a:ext cx="6944878" cy="1358781"/>
          </a:xfrm>
          <a:custGeom>
            <a:avLst/>
            <a:gdLst/>
            <a:ahLst/>
            <a:cxnLst/>
            <a:rect r="r" b="b" t="t" l="l"/>
            <a:pathLst>
              <a:path h="1358781" w="6944878">
                <a:moveTo>
                  <a:pt x="0" y="0"/>
                </a:moveTo>
                <a:lnTo>
                  <a:pt x="6944878" y="0"/>
                </a:lnTo>
                <a:lnTo>
                  <a:pt x="6944878" y="1358781"/>
                </a:lnTo>
                <a:lnTo>
                  <a:pt x="0" y="1358781"/>
                </a:lnTo>
                <a:lnTo>
                  <a:pt x="0" y="0"/>
                </a:lnTo>
                <a:close/>
              </a:path>
            </a:pathLst>
          </a:custGeom>
          <a:blipFill>
            <a:blip r:embed="rId11"/>
            <a:stretch>
              <a:fillRect l="0" t="0" r="0" b="0"/>
            </a:stretch>
          </a:blipFill>
        </p:spPr>
      </p:sp>
      <p:sp>
        <p:nvSpPr>
          <p:cNvPr name="Freeform 27" id="27"/>
          <p:cNvSpPr/>
          <p:nvPr/>
        </p:nvSpPr>
        <p:spPr>
          <a:xfrm flipH="false" flipV="false" rot="0">
            <a:off x="484925" y="5971796"/>
            <a:ext cx="6944878" cy="1321037"/>
          </a:xfrm>
          <a:custGeom>
            <a:avLst/>
            <a:gdLst/>
            <a:ahLst/>
            <a:cxnLst/>
            <a:rect r="r" b="b" t="t" l="l"/>
            <a:pathLst>
              <a:path h="1321037" w="6944878">
                <a:moveTo>
                  <a:pt x="0" y="0"/>
                </a:moveTo>
                <a:lnTo>
                  <a:pt x="6944878" y="0"/>
                </a:lnTo>
                <a:lnTo>
                  <a:pt x="6944878" y="1321036"/>
                </a:lnTo>
                <a:lnTo>
                  <a:pt x="0" y="1321036"/>
                </a:lnTo>
                <a:lnTo>
                  <a:pt x="0" y="0"/>
                </a:lnTo>
                <a:close/>
              </a:path>
            </a:pathLst>
          </a:custGeom>
          <a:blipFill>
            <a:blip r:embed="rId12"/>
            <a:stretch>
              <a:fillRect l="0" t="0" r="0" b="0"/>
            </a:stretch>
          </a:blipFill>
        </p:spPr>
      </p:sp>
      <p:sp>
        <p:nvSpPr>
          <p:cNvPr name="Freeform 28" id="28"/>
          <p:cNvSpPr/>
          <p:nvPr/>
        </p:nvSpPr>
        <p:spPr>
          <a:xfrm flipH="false" flipV="false" rot="0">
            <a:off x="484925" y="7918309"/>
            <a:ext cx="6944878" cy="1363722"/>
          </a:xfrm>
          <a:custGeom>
            <a:avLst/>
            <a:gdLst/>
            <a:ahLst/>
            <a:cxnLst/>
            <a:rect r="r" b="b" t="t" l="l"/>
            <a:pathLst>
              <a:path h="1363722" w="6944878">
                <a:moveTo>
                  <a:pt x="0" y="0"/>
                </a:moveTo>
                <a:lnTo>
                  <a:pt x="6944878" y="0"/>
                </a:lnTo>
                <a:lnTo>
                  <a:pt x="6944878" y="1363721"/>
                </a:lnTo>
                <a:lnTo>
                  <a:pt x="0" y="1363721"/>
                </a:lnTo>
                <a:lnTo>
                  <a:pt x="0" y="0"/>
                </a:lnTo>
                <a:close/>
              </a:path>
            </a:pathLst>
          </a:custGeom>
          <a:blipFill>
            <a:blip r:embed="rId13"/>
            <a:stretch>
              <a:fillRect l="0" t="0" r="0" b="0"/>
            </a:stretch>
          </a:blipFill>
        </p:spPr>
      </p:sp>
      <p:sp>
        <p:nvSpPr>
          <p:cNvPr name="TextBox 29" id="29"/>
          <p:cNvSpPr txBox="true"/>
          <p:nvPr/>
        </p:nvSpPr>
        <p:spPr>
          <a:xfrm rot="0">
            <a:off x="484925" y="1226019"/>
            <a:ext cx="3651395"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03. RESNET </a:t>
            </a:r>
          </a:p>
        </p:txBody>
      </p:sp>
      <p:sp>
        <p:nvSpPr>
          <p:cNvPr name="TextBox 30" id="30"/>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31" id="31"/>
          <p:cNvSpPr txBox="true"/>
          <p:nvPr/>
        </p:nvSpPr>
        <p:spPr>
          <a:xfrm rot="0">
            <a:off x="435434" y="1854594"/>
            <a:ext cx="1127709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B ) RESIDUAL BLOCK STAGE PERTAMA</a:t>
            </a:r>
          </a:p>
        </p:txBody>
      </p:sp>
      <p:sp>
        <p:nvSpPr>
          <p:cNvPr name="TextBox 32" id="32"/>
          <p:cNvSpPr txBox="true"/>
          <p:nvPr/>
        </p:nvSpPr>
        <p:spPr>
          <a:xfrm rot="0">
            <a:off x="4915114" y="2251471"/>
            <a:ext cx="12176977" cy="9525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Memanggil fungsi residual_block untuk membuat tiga blok residual dengan 64 filter pada setiap blok. Blok-blok residual ini membantu jaringan untuk mempelajari representasi yang lebih baik dari data input.</a:t>
            </a:r>
          </a:p>
        </p:txBody>
      </p:sp>
      <p:sp>
        <p:nvSpPr>
          <p:cNvPr name="TextBox 33" id="33"/>
          <p:cNvSpPr txBox="true"/>
          <p:nvPr/>
        </p:nvSpPr>
        <p:spPr>
          <a:xfrm rot="0">
            <a:off x="484925" y="3581137"/>
            <a:ext cx="1127709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C ) RESIDUAL BLOCK STAGE KEDUA</a:t>
            </a:r>
          </a:p>
        </p:txBody>
      </p:sp>
      <p:sp>
        <p:nvSpPr>
          <p:cNvPr name="TextBox 34" id="34"/>
          <p:cNvSpPr txBox="true"/>
          <p:nvPr/>
        </p:nvSpPr>
        <p:spPr>
          <a:xfrm rot="0">
            <a:off x="7599811" y="3978013"/>
            <a:ext cx="10171397" cy="9525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Memanggil residual_block untuk membuat satu blok residual dengan 128 filter dan shortcut konvolusional (dengan conv_shortcut=True). Kemudian, empat blok residual lagi dengan 128 filter pada setiap blok.</a:t>
            </a:r>
          </a:p>
        </p:txBody>
      </p:sp>
      <p:sp>
        <p:nvSpPr>
          <p:cNvPr name="TextBox 35" id="35"/>
          <p:cNvSpPr txBox="true"/>
          <p:nvPr/>
        </p:nvSpPr>
        <p:spPr>
          <a:xfrm rot="0">
            <a:off x="484925" y="5565394"/>
            <a:ext cx="1127709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D ) RESIDUAL BLOCK STAGE KETIGA</a:t>
            </a:r>
          </a:p>
        </p:txBody>
      </p:sp>
      <p:sp>
        <p:nvSpPr>
          <p:cNvPr name="TextBox 36" id="36"/>
          <p:cNvSpPr txBox="true"/>
          <p:nvPr/>
        </p:nvSpPr>
        <p:spPr>
          <a:xfrm rot="0">
            <a:off x="7599811" y="5962271"/>
            <a:ext cx="10171397" cy="9525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Memanggil residual_block untuk membuat satu blok residual dengan 256 filter dan shortcut konvolusional, diikuti oleh enam blok residual lagi dengan 256 filter pada setiap blok.</a:t>
            </a:r>
          </a:p>
        </p:txBody>
      </p:sp>
      <p:sp>
        <p:nvSpPr>
          <p:cNvPr name="TextBox 37" id="37"/>
          <p:cNvSpPr txBox="true"/>
          <p:nvPr/>
        </p:nvSpPr>
        <p:spPr>
          <a:xfrm rot="0">
            <a:off x="484925" y="7511907"/>
            <a:ext cx="1127709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E ) RESIDUAL BLOCK STAGE KEEMPAT</a:t>
            </a:r>
          </a:p>
        </p:txBody>
      </p:sp>
      <p:sp>
        <p:nvSpPr>
          <p:cNvPr name="TextBox 38" id="38"/>
          <p:cNvSpPr txBox="true"/>
          <p:nvPr/>
        </p:nvSpPr>
        <p:spPr>
          <a:xfrm rot="0">
            <a:off x="7599811" y="7908784"/>
            <a:ext cx="10171397" cy="9525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Memanggil residual_block untuk membuat satu blok residual dengan 512 filter dan shortcut konvolusional, diikuti oleh tiga blok residual lagi dengan 512 filter pada setiap blok.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48401" y="9525"/>
            <a:ext cx="639599" cy="639599"/>
          </a:xfrm>
          <a:custGeom>
            <a:avLst/>
            <a:gdLst/>
            <a:ahLst/>
            <a:cxnLst/>
            <a:rect r="r" b="b" t="t" l="l"/>
            <a:pathLst>
              <a:path h="639599" w="639599">
                <a:moveTo>
                  <a:pt x="0" y="0"/>
                </a:moveTo>
                <a:lnTo>
                  <a:pt x="639599" y="0"/>
                </a:lnTo>
                <a:lnTo>
                  <a:pt x="639599" y="639599"/>
                </a:lnTo>
                <a:lnTo>
                  <a:pt x="0" y="63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7648401"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08801" y="9525"/>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7008801" y="639599"/>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0800000">
            <a:off x="16369202"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5400000">
            <a:off x="15032022" y="9525"/>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4571" y="8764801"/>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9298682"/>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0" y="9818850"/>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520167" y="9818850"/>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1594253" y="9832564"/>
            <a:ext cx="520167" cy="520167"/>
          </a:xfrm>
          <a:custGeom>
            <a:avLst/>
            <a:gdLst/>
            <a:ahLst/>
            <a:cxnLst/>
            <a:rect r="r" b="b" t="t" l="l"/>
            <a:pathLst>
              <a:path h="520167" w="520167">
                <a:moveTo>
                  <a:pt x="0" y="0"/>
                </a:moveTo>
                <a:lnTo>
                  <a:pt x="520168" y="0"/>
                </a:lnTo>
                <a:lnTo>
                  <a:pt x="520168" y="520168"/>
                </a:lnTo>
                <a:lnTo>
                  <a:pt x="0" y="520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114421" y="9832564"/>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2700000">
            <a:off x="14381224" y="7574679"/>
            <a:ext cx="7415398" cy="3565095"/>
            <a:chOff x="0" y="0"/>
            <a:chExt cx="660400" cy="317500"/>
          </a:xfrm>
        </p:grpSpPr>
        <p:sp>
          <p:nvSpPr>
            <p:cNvPr name="Freeform 15" id="1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6" id="1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7" id="17"/>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18" id="18"/>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19" id="19"/>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20" id="20"/>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21" id="21"/>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22" id="22"/>
          <p:cNvGrpSpPr/>
          <p:nvPr/>
        </p:nvGrpSpPr>
        <p:grpSpPr>
          <a:xfrm rot="2700000">
            <a:off x="-1376391" y="-3093321"/>
            <a:ext cx="7415398" cy="3565095"/>
            <a:chOff x="0" y="0"/>
            <a:chExt cx="660400" cy="317500"/>
          </a:xfrm>
        </p:grpSpPr>
        <p:sp>
          <p:nvSpPr>
            <p:cNvPr name="Freeform 23" id="2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4" id="2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5" id="25"/>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26" id="26"/>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27" id="27"/>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28" id="28"/>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29" id="29"/>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30" id="30"/>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31" id="31"/>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32" id="32"/>
          <p:cNvSpPr/>
          <p:nvPr/>
        </p:nvSpPr>
        <p:spPr>
          <a:xfrm>
            <a:off x="-2509797" y="905760"/>
            <a:ext cx="2628598" cy="2671969"/>
          </a:xfrm>
          <a:prstGeom prst="line">
            <a:avLst/>
          </a:prstGeom>
          <a:ln cap="flat" w="28575">
            <a:solidFill>
              <a:srgbClr val="D9D9D9"/>
            </a:solidFill>
            <a:prstDash val="solid"/>
            <a:headEnd type="none" len="sm" w="sm"/>
            <a:tailEnd type="none" len="sm" w="sm"/>
          </a:ln>
        </p:spPr>
      </p:sp>
      <p:grpSp>
        <p:nvGrpSpPr>
          <p:cNvPr name="Group 33" id="33"/>
          <p:cNvGrpSpPr/>
          <p:nvPr/>
        </p:nvGrpSpPr>
        <p:grpSpPr>
          <a:xfrm rot="0">
            <a:off x="214146" y="1054100"/>
            <a:ext cx="4700968" cy="695719"/>
            <a:chOff x="0" y="0"/>
            <a:chExt cx="1517564" cy="224592"/>
          </a:xfrm>
        </p:grpSpPr>
        <p:sp>
          <p:nvSpPr>
            <p:cNvPr name="Freeform 34" id="34"/>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0BF63"/>
            </a:solidFill>
          </p:spPr>
        </p:sp>
        <p:sp>
          <p:nvSpPr>
            <p:cNvPr name="TextBox 35" id="35"/>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36" id="36"/>
          <p:cNvSpPr/>
          <p:nvPr/>
        </p:nvSpPr>
        <p:spPr>
          <a:xfrm flipH="false" flipV="false" rot="0">
            <a:off x="435434" y="2260996"/>
            <a:ext cx="6994370" cy="1078908"/>
          </a:xfrm>
          <a:custGeom>
            <a:avLst/>
            <a:gdLst/>
            <a:ahLst/>
            <a:cxnLst/>
            <a:rect r="r" b="b" t="t" l="l"/>
            <a:pathLst>
              <a:path h="1078908" w="6994370">
                <a:moveTo>
                  <a:pt x="0" y="0"/>
                </a:moveTo>
                <a:lnTo>
                  <a:pt x="6994369" y="0"/>
                </a:lnTo>
                <a:lnTo>
                  <a:pt x="6994369" y="1078907"/>
                </a:lnTo>
                <a:lnTo>
                  <a:pt x="0" y="1078907"/>
                </a:lnTo>
                <a:lnTo>
                  <a:pt x="0" y="0"/>
                </a:lnTo>
                <a:close/>
              </a:path>
            </a:pathLst>
          </a:custGeom>
          <a:blipFill>
            <a:blip r:embed="rId10"/>
            <a:stretch>
              <a:fillRect l="0" t="-7945" r="0" b="-6315"/>
            </a:stretch>
          </a:blipFill>
        </p:spPr>
      </p:sp>
      <p:sp>
        <p:nvSpPr>
          <p:cNvPr name="Freeform 37" id="37"/>
          <p:cNvSpPr/>
          <p:nvPr/>
        </p:nvSpPr>
        <p:spPr>
          <a:xfrm flipH="false" flipV="false" rot="0">
            <a:off x="435434" y="4416228"/>
            <a:ext cx="11277090" cy="1033016"/>
          </a:xfrm>
          <a:custGeom>
            <a:avLst/>
            <a:gdLst/>
            <a:ahLst/>
            <a:cxnLst/>
            <a:rect r="r" b="b" t="t" l="l"/>
            <a:pathLst>
              <a:path h="1033016" w="11277090">
                <a:moveTo>
                  <a:pt x="0" y="0"/>
                </a:moveTo>
                <a:lnTo>
                  <a:pt x="11277090" y="0"/>
                </a:lnTo>
                <a:lnTo>
                  <a:pt x="11277090" y="1033016"/>
                </a:lnTo>
                <a:lnTo>
                  <a:pt x="0" y="1033016"/>
                </a:lnTo>
                <a:lnTo>
                  <a:pt x="0" y="0"/>
                </a:lnTo>
                <a:close/>
              </a:path>
            </a:pathLst>
          </a:custGeom>
          <a:blipFill>
            <a:blip r:embed="rId11"/>
            <a:stretch>
              <a:fillRect l="0" t="0" r="0" b="0"/>
            </a:stretch>
          </a:blipFill>
        </p:spPr>
      </p:sp>
      <p:sp>
        <p:nvSpPr>
          <p:cNvPr name="Freeform 38" id="38"/>
          <p:cNvSpPr/>
          <p:nvPr/>
        </p:nvSpPr>
        <p:spPr>
          <a:xfrm flipH="false" flipV="false" rot="0">
            <a:off x="435434" y="6646221"/>
            <a:ext cx="8815875" cy="989893"/>
          </a:xfrm>
          <a:custGeom>
            <a:avLst/>
            <a:gdLst/>
            <a:ahLst/>
            <a:cxnLst/>
            <a:rect r="r" b="b" t="t" l="l"/>
            <a:pathLst>
              <a:path h="989893" w="8815875">
                <a:moveTo>
                  <a:pt x="0" y="0"/>
                </a:moveTo>
                <a:lnTo>
                  <a:pt x="8815874" y="0"/>
                </a:lnTo>
                <a:lnTo>
                  <a:pt x="8815874" y="989893"/>
                </a:lnTo>
                <a:lnTo>
                  <a:pt x="0" y="989893"/>
                </a:lnTo>
                <a:lnTo>
                  <a:pt x="0" y="0"/>
                </a:lnTo>
                <a:close/>
              </a:path>
            </a:pathLst>
          </a:custGeom>
          <a:blipFill>
            <a:blip r:embed="rId12"/>
            <a:stretch>
              <a:fillRect l="0" t="0" r="0" b="0"/>
            </a:stretch>
          </a:blipFill>
        </p:spPr>
      </p:sp>
      <p:sp>
        <p:nvSpPr>
          <p:cNvPr name="TextBox 39" id="39"/>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40" id="40"/>
          <p:cNvSpPr txBox="true"/>
          <p:nvPr/>
        </p:nvSpPr>
        <p:spPr>
          <a:xfrm rot="0">
            <a:off x="484925" y="1226019"/>
            <a:ext cx="3651395"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03. RESNET </a:t>
            </a:r>
          </a:p>
        </p:txBody>
      </p:sp>
      <p:sp>
        <p:nvSpPr>
          <p:cNvPr name="TextBox 41" id="41"/>
          <p:cNvSpPr txBox="true"/>
          <p:nvPr/>
        </p:nvSpPr>
        <p:spPr>
          <a:xfrm rot="0">
            <a:off x="435434" y="1854594"/>
            <a:ext cx="1127709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F ) FULLY CONECTED LAYER</a:t>
            </a:r>
          </a:p>
        </p:txBody>
      </p:sp>
      <p:sp>
        <p:nvSpPr>
          <p:cNvPr name="TextBox 42" id="42"/>
          <p:cNvSpPr txBox="true"/>
          <p:nvPr/>
        </p:nvSpPr>
        <p:spPr>
          <a:xfrm rot="0">
            <a:off x="435434" y="3397053"/>
            <a:ext cx="17532767" cy="9525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Menggunakan global average pooling untuk mengubah feature map menjadi vektor satu dimensi dengan rata-rata dari setiap saluran. Terdapat layer dense terakhir dengan jumlah neuron sesuai dengan jumlah kelas (jumlah_kelas) dan menggunakan fungsi aktivasi softmax untuk menghasilkan probabilitas output untuk setiap kelas. </a:t>
            </a:r>
          </a:p>
        </p:txBody>
      </p:sp>
      <p:sp>
        <p:nvSpPr>
          <p:cNvPr name="TextBox 43" id="43"/>
          <p:cNvSpPr txBox="true"/>
          <p:nvPr/>
        </p:nvSpPr>
        <p:spPr>
          <a:xfrm rot="0">
            <a:off x="435434" y="5506394"/>
            <a:ext cx="17532767" cy="63817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Menggunakan optimizer 'adam' untuk mengoptimalkan fungsi kerugian 'sparse_categorical_crossentropy'. Metrik yang dipantau adalah akurasi ('accuracy').</a:t>
            </a:r>
          </a:p>
        </p:txBody>
      </p:sp>
      <p:sp>
        <p:nvSpPr>
          <p:cNvPr name="TextBox 44" id="44"/>
          <p:cNvSpPr txBox="true"/>
          <p:nvPr/>
        </p:nvSpPr>
        <p:spPr>
          <a:xfrm rot="0">
            <a:off x="484925" y="6306494"/>
            <a:ext cx="11277090" cy="339727"/>
          </a:xfrm>
          <a:prstGeom prst="rect">
            <a:avLst/>
          </a:prstGeom>
        </p:spPr>
        <p:txBody>
          <a:bodyPr anchor="t" rtlCol="false" tIns="0" lIns="0" bIns="0" rIns="0">
            <a:spAutoFit/>
          </a:bodyPr>
          <a:lstStyle/>
          <a:p>
            <a:pPr algn="l">
              <a:lnSpc>
                <a:spcPts val="2500"/>
              </a:lnSpc>
            </a:pPr>
            <a:r>
              <a:rPr lang="en-US" sz="2500">
                <a:solidFill>
                  <a:srgbClr val="96529D"/>
                </a:solidFill>
                <a:latin typeface="Kollektif Bold"/>
              </a:rPr>
              <a:t>G) MEMBANGUN MODEL BUILD_RESNET_MODEL</a:t>
            </a:r>
          </a:p>
        </p:txBody>
      </p:sp>
      <p:sp>
        <p:nvSpPr>
          <p:cNvPr name="TextBox 45" id="45"/>
          <p:cNvSpPr txBox="true"/>
          <p:nvPr/>
        </p:nvSpPr>
        <p:spPr>
          <a:xfrm rot="0">
            <a:off x="435434" y="7736375"/>
            <a:ext cx="17532767" cy="9525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Memanggil fungsi build_model untuk membuat model CNN. input_shape=(224, 224, 3): Menentukan bentuk input untuk model. Dalam hal ini, gambar dengan ukuran 224x224 piksel dan 3 saluran warna (RGB) dengan jumlah kelas = 4. model.summary() berfungsi untuk menampilkan ringkasan model. Dalam hal ini modelnya adalah functional_1. Hal ini disebabkan oleh penggunaan shortcut layer pada fungsi residual_block.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39960" y="906193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5974" y="831845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5974" y="9889196"/>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7192" y="9940819"/>
            <a:ext cx="581136" cy="581136"/>
          </a:xfrm>
          <a:custGeom>
            <a:avLst/>
            <a:gdLst/>
            <a:ahLst/>
            <a:cxnLst/>
            <a:rect r="r" b="b" t="t" l="l"/>
            <a:pathLst>
              <a:path h="581136" w="581136">
                <a:moveTo>
                  <a:pt x="0" y="0"/>
                </a:moveTo>
                <a:lnTo>
                  <a:pt x="581136" y="0"/>
                </a:lnTo>
                <a:lnTo>
                  <a:pt x="581136" y="581137"/>
                </a:lnTo>
                <a:lnTo>
                  <a:pt x="0" y="581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704538" y="9138184"/>
            <a:ext cx="583462" cy="583462"/>
          </a:xfrm>
          <a:custGeom>
            <a:avLst/>
            <a:gdLst/>
            <a:ahLst/>
            <a:cxnLst/>
            <a:rect r="r" b="b" t="t" l="l"/>
            <a:pathLst>
              <a:path h="583462" w="583462">
                <a:moveTo>
                  <a:pt x="0" y="0"/>
                </a:moveTo>
                <a:lnTo>
                  <a:pt x="583462" y="0"/>
                </a:lnTo>
                <a:lnTo>
                  <a:pt x="583462" y="583461"/>
                </a:lnTo>
                <a:lnTo>
                  <a:pt x="0" y="583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704538" y="9721645"/>
            <a:ext cx="583462" cy="583462"/>
          </a:xfrm>
          <a:custGeom>
            <a:avLst/>
            <a:gdLst/>
            <a:ahLst/>
            <a:cxnLst/>
            <a:rect r="r" b="b" t="t" l="l"/>
            <a:pathLst>
              <a:path h="583462" w="583462">
                <a:moveTo>
                  <a:pt x="0" y="0"/>
                </a:moveTo>
                <a:lnTo>
                  <a:pt x="583462" y="0"/>
                </a:lnTo>
                <a:lnTo>
                  <a:pt x="583462" y="583462"/>
                </a:lnTo>
                <a:lnTo>
                  <a:pt x="0" y="58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746096" y="7835918"/>
            <a:ext cx="583462" cy="583462"/>
          </a:xfrm>
          <a:custGeom>
            <a:avLst/>
            <a:gdLst/>
            <a:ahLst/>
            <a:cxnLst/>
            <a:rect r="r" b="b" t="t" l="l"/>
            <a:pathLst>
              <a:path h="583462" w="583462">
                <a:moveTo>
                  <a:pt x="0" y="0"/>
                </a:moveTo>
                <a:lnTo>
                  <a:pt x="583461" y="0"/>
                </a:lnTo>
                <a:lnTo>
                  <a:pt x="583461" y="583461"/>
                </a:lnTo>
                <a:lnTo>
                  <a:pt x="0" y="583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736774" y="9913207"/>
            <a:ext cx="583462" cy="583462"/>
          </a:xfrm>
          <a:custGeom>
            <a:avLst/>
            <a:gdLst/>
            <a:ahLst/>
            <a:cxnLst/>
            <a:rect r="r" b="b" t="t" l="l"/>
            <a:pathLst>
              <a:path h="583462" w="583462">
                <a:moveTo>
                  <a:pt x="0" y="0"/>
                </a:moveTo>
                <a:lnTo>
                  <a:pt x="583462" y="0"/>
                </a:lnTo>
                <a:lnTo>
                  <a:pt x="583462" y="583462"/>
                </a:lnTo>
                <a:lnTo>
                  <a:pt x="0" y="5834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16537615" y="9913207"/>
            <a:ext cx="583462" cy="583462"/>
          </a:xfrm>
          <a:custGeom>
            <a:avLst/>
            <a:gdLst/>
            <a:ahLst/>
            <a:cxnLst/>
            <a:rect r="r" b="b" t="t" l="l"/>
            <a:pathLst>
              <a:path h="583462" w="583462">
                <a:moveTo>
                  <a:pt x="0" y="0"/>
                </a:moveTo>
                <a:lnTo>
                  <a:pt x="583462" y="0"/>
                </a:lnTo>
                <a:lnTo>
                  <a:pt x="583462" y="583462"/>
                </a:lnTo>
                <a:lnTo>
                  <a:pt x="0" y="583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5400000">
            <a:off x="15901261" y="9913207"/>
            <a:ext cx="583462" cy="583462"/>
          </a:xfrm>
          <a:custGeom>
            <a:avLst/>
            <a:gdLst/>
            <a:ahLst/>
            <a:cxnLst/>
            <a:rect r="r" b="b" t="t" l="l"/>
            <a:pathLst>
              <a:path h="583462" w="583462">
                <a:moveTo>
                  <a:pt x="583462" y="583462"/>
                </a:moveTo>
                <a:lnTo>
                  <a:pt x="0" y="583462"/>
                </a:lnTo>
                <a:lnTo>
                  <a:pt x="0" y="0"/>
                </a:lnTo>
                <a:lnTo>
                  <a:pt x="583462" y="0"/>
                </a:lnTo>
                <a:lnTo>
                  <a:pt x="583462" y="583462"/>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true" rot="-10800000">
            <a:off x="15317799" y="9913207"/>
            <a:ext cx="583462" cy="583462"/>
          </a:xfrm>
          <a:custGeom>
            <a:avLst/>
            <a:gdLst/>
            <a:ahLst/>
            <a:cxnLst/>
            <a:rect r="r" b="b" t="t" l="l"/>
            <a:pathLst>
              <a:path h="583462" w="583462">
                <a:moveTo>
                  <a:pt x="583462" y="583462"/>
                </a:moveTo>
                <a:lnTo>
                  <a:pt x="0" y="583462"/>
                </a:lnTo>
                <a:lnTo>
                  <a:pt x="0" y="0"/>
                </a:lnTo>
                <a:lnTo>
                  <a:pt x="583462" y="0"/>
                </a:lnTo>
                <a:lnTo>
                  <a:pt x="583462" y="583462"/>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214146" y="1054100"/>
            <a:ext cx="6198195" cy="695719"/>
            <a:chOff x="0" y="0"/>
            <a:chExt cx="2000898" cy="224592"/>
          </a:xfrm>
        </p:grpSpPr>
        <p:sp>
          <p:nvSpPr>
            <p:cNvPr name="Freeform 14" id="14"/>
            <p:cNvSpPr/>
            <p:nvPr/>
          </p:nvSpPr>
          <p:spPr>
            <a:xfrm flipH="false" flipV="false" rot="0">
              <a:off x="0" y="0"/>
              <a:ext cx="2000898" cy="224592"/>
            </a:xfrm>
            <a:custGeom>
              <a:avLst/>
              <a:gdLst/>
              <a:ahLst/>
              <a:cxnLst/>
              <a:rect r="r" b="b" t="t" l="l"/>
              <a:pathLst>
                <a:path h="224592" w="2000898">
                  <a:moveTo>
                    <a:pt x="63702" y="0"/>
                  </a:moveTo>
                  <a:lnTo>
                    <a:pt x="1937196" y="0"/>
                  </a:lnTo>
                  <a:cubicBezTo>
                    <a:pt x="1972378" y="0"/>
                    <a:pt x="2000898" y="28520"/>
                    <a:pt x="2000898" y="63702"/>
                  </a:cubicBezTo>
                  <a:lnTo>
                    <a:pt x="2000898" y="160889"/>
                  </a:lnTo>
                  <a:cubicBezTo>
                    <a:pt x="2000898" y="196071"/>
                    <a:pt x="1972378" y="224592"/>
                    <a:pt x="1937196" y="224592"/>
                  </a:cubicBezTo>
                  <a:lnTo>
                    <a:pt x="63702" y="224592"/>
                  </a:lnTo>
                  <a:cubicBezTo>
                    <a:pt x="28520" y="224592"/>
                    <a:pt x="0" y="196071"/>
                    <a:pt x="0" y="160889"/>
                  </a:cubicBezTo>
                  <a:lnTo>
                    <a:pt x="0" y="63702"/>
                  </a:lnTo>
                  <a:cubicBezTo>
                    <a:pt x="0" y="28520"/>
                    <a:pt x="28520" y="0"/>
                    <a:pt x="63702" y="0"/>
                  </a:cubicBezTo>
                  <a:close/>
                </a:path>
              </a:pathLst>
            </a:custGeom>
            <a:solidFill>
              <a:srgbClr val="FE6D73"/>
            </a:solidFill>
          </p:spPr>
        </p:sp>
        <p:sp>
          <p:nvSpPr>
            <p:cNvPr name="TextBox 15" id="15"/>
            <p:cNvSpPr txBox="true"/>
            <p:nvPr/>
          </p:nvSpPr>
          <p:spPr>
            <a:xfrm>
              <a:off x="0" y="19050"/>
              <a:ext cx="2000898" cy="205542"/>
            </a:xfrm>
            <a:prstGeom prst="rect">
              <a:avLst/>
            </a:prstGeom>
          </p:spPr>
          <p:txBody>
            <a:bodyPr anchor="ctr" rtlCol="false" tIns="50800" lIns="50800" bIns="50800" rIns="50800"/>
            <a:lstStyle/>
            <a:p>
              <a:pPr algn="ctr">
                <a:lnSpc>
                  <a:spcPts val="2553"/>
                </a:lnSpc>
              </a:pPr>
            </a:p>
          </p:txBody>
        </p:sp>
      </p:grpSp>
      <p:grpSp>
        <p:nvGrpSpPr>
          <p:cNvPr name="Group 16" id="16"/>
          <p:cNvGrpSpPr/>
          <p:nvPr/>
        </p:nvGrpSpPr>
        <p:grpSpPr>
          <a:xfrm rot="0">
            <a:off x="271897" y="4106424"/>
            <a:ext cx="6140444" cy="695719"/>
            <a:chOff x="0" y="0"/>
            <a:chExt cx="1982255" cy="224592"/>
          </a:xfrm>
        </p:grpSpPr>
        <p:sp>
          <p:nvSpPr>
            <p:cNvPr name="Freeform 17" id="17"/>
            <p:cNvSpPr/>
            <p:nvPr/>
          </p:nvSpPr>
          <p:spPr>
            <a:xfrm flipH="false" flipV="false" rot="0">
              <a:off x="0" y="0"/>
              <a:ext cx="1982255" cy="224592"/>
            </a:xfrm>
            <a:custGeom>
              <a:avLst/>
              <a:gdLst/>
              <a:ahLst/>
              <a:cxnLst/>
              <a:rect r="r" b="b" t="t" l="l"/>
              <a:pathLst>
                <a:path h="224592" w="1982255">
                  <a:moveTo>
                    <a:pt x="64301" y="0"/>
                  </a:moveTo>
                  <a:lnTo>
                    <a:pt x="1917954" y="0"/>
                  </a:lnTo>
                  <a:cubicBezTo>
                    <a:pt x="1935008" y="0"/>
                    <a:pt x="1951363" y="6775"/>
                    <a:pt x="1963422" y="18833"/>
                  </a:cubicBezTo>
                  <a:cubicBezTo>
                    <a:pt x="1975481" y="30892"/>
                    <a:pt x="1982255" y="47247"/>
                    <a:pt x="1982255" y="64301"/>
                  </a:cubicBezTo>
                  <a:lnTo>
                    <a:pt x="1982255" y="160290"/>
                  </a:lnTo>
                  <a:cubicBezTo>
                    <a:pt x="1982255" y="177344"/>
                    <a:pt x="1975481" y="193699"/>
                    <a:pt x="1963422" y="205758"/>
                  </a:cubicBezTo>
                  <a:cubicBezTo>
                    <a:pt x="1951363" y="217817"/>
                    <a:pt x="1935008" y="224592"/>
                    <a:pt x="1917954" y="224592"/>
                  </a:cubicBezTo>
                  <a:lnTo>
                    <a:pt x="64301" y="224592"/>
                  </a:lnTo>
                  <a:cubicBezTo>
                    <a:pt x="28789" y="224592"/>
                    <a:pt x="0" y="195803"/>
                    <a:pt x="0" y="160290"/>
                  </a:cubicBezTo>
                  <a:lnTo>
                    <a:pt x="0" y="64301"/>
                  </a:lnTo>
                  <a:cubicBezTo>
                    <a:pt x="0" y="28789"/>
                    <a:pt x="28789" y="0"/>
                    <a:pt x="64301" y="0"/>
                  </a:cubicBezTo>
                  <a:close/>
                </a:path>
              </a:pathLst>
            </a:custGeom>
            <a:solidFill>
              <a:srgbClr val="FE6D73"/>
            </a:solidFill>
          </p:spPr>
        </p:sp>
        <p:sp>
          <p:nvSpPr>
            <p:cNvPr name="TextBox 18" id="18"/>
            <p:cNvSpPr txBox="true"/>
            <p:nvPr/>
          </p:nvSpPr>
          <p:spPr>
            <a:xfrm>
              <a:off x="0" y="19050"/>
              <a:ext cx="1982255" cy="205542"/>
            </a:xfrm>
            <a:prstGeom prst="rect">
              <a:avLst/>
            </a:prstGeom>
          </p:spPr>
          <p:txBody>
            <a:bodyPr anchor="ctr" rtlCol="false" tIns="50800" lIns="50800" bIns="50800" rIns="50800"/>
            <a:lstStyle/>
            <a:p>
              <a:pPr algn="ctr">
                <a:lnSpc>
                  <a:spcPts val="2553"/>
                </a:lnSpc>
              </a:pPr>
            </a:p>
          </p:txBody>
        </p:sp>
      </p:grpSp>
      <p:sp>
        <p:nvSpPr>
          <p:cNvPr name="Freeform 19" id="19"/>
          <p:cNvSpPr/>
          <p:nvPr/>
        </p:nvSpPr>
        <p:spPr>
          <a:xfrm flipH="false" flipV="false" rot="0">
            <a:off x="406805" y="3239937"/>
            <a:ext cx="7704271" cy="628363"/>
          </a:xfrm>
          <a:custGeom>
            <a:avLst/>
            <a:gdLst/>
            <a:ahLst/>
            <a:cxnLst/>
            <a:rect r="r" b="b" t="t" l="l"/>
            <a:pathLst>
              <a:path h="628363" w="7704271">
                <a:moveTo>
                  <a:pt x="0" y="0"/>
                </a:moveTo>
                <a:lnTo>
                  <a:pt x="7704271" y="0"/>
                </a:lnTo>
                <a:lnTo>
                  <a:pt x="7704271" y="628362"/>
                </a:lnTo>
                <a:lnTo>
                  <a:pt x="0" y="628362"/>
                </a:lnTo>
                <a:lnTo>
                  <a:pt x="0" y="0"/>
                </a:lnTo>
                <a:close/>
              </a:path>
            </a:pathLst>
          </a:custGeom>
          <a:blipFill>
            <a:blip r:embed="rId10"/>
            <a:stretch>
              <a:fillRect l="0" t="0" r="0" b="0"/>
            </a:stretch>
          </a:blipFill>
        </p:spPr>
      </p:sp>
      <p:sp>
        <p:nvSpPr>
          <p:cNvPr name="Freeform 20" id="20"/>
          <p:cNvSpPr/>
          <p:nvPr/>
        </p:nvSpPr>
        <p:spPr>
          <a:xfrm flipH="false" flipV="false" rot="0">
            <a:off x="406805" y="1921269"/>
            <a:ext cx="7704271" cy="592636"/>
          </a:xfrm>
          <a:custGeom>
            <a:avLst/>
            <a:gdLst/>
            <a:ahLst/>
            <a:cxnLst/>
            <a:rect r="r" b="b" t="t" l="l"/>
            <a:pathLst>
              <a:path h="592636" w="7704271">
                <a:moveTo>
                  <a:pt x="0" y="0"/>
                </a:moveTo>
                <a:lnTo>
                  <a:pt x="7704271" y="0"/>
                </a:lnTo>
                <a:lnTo>
                  <a:pt x="7704271" y="592636"/>
                </a:lnTo>
                <a:lnTo>
                  <a:pt x="0" y="592636"/>
                </a:lnTo>
                <a:lnTo>
                  <a:pt x="0" y="0"/>
                </a:lnTo>
                <a:close/>
              </a:path>
            </a:pathLst>
          </a:custGeom>
          <a:blipFill>
            <a:blip r:embed="rId11"/>
            <a:stretch>
              <a:fillRect l="0" t="0" r="0" b="0"/>
            </a:stretch>
          </a:blipFill>
        </p:spPr>
      </p:sp>
      <p:sp>
        <p:nvSpPr>
          <p:cNvPr name="Freeform 21" id="21"/>
          <p:cNvSpPr/>
          <p:nvPr/>
        </p:nvSpPr>
        <p:spPr>
          <a:xfrm flipH="false" flipV="false" rot="0">
            <a:off x="406805" y="2571055"/>
            <a:ext cx="7704271" cy="611732"/>
          </a:xfrm>
          <a:custGeom>
            <a:avLst/>
            <a:gdLst/>
            <a:ahLst/>
            <a:cxnLst/>
            <a:rect r="r" b="b" t="t" l="l"/>
            <a:pathLst>
              <a:path h="611732" w="7704271">
                <a:moveTo>
                  <a:pt x="0" y="0"/>
                </a:moveTo>
                <a:lnTo>
                  <a:pt x="7704271" y="0"/>
                </a:lnTo>
                <a:lnTo>
                  <a:pt x="7704271" y="611732"/>
                </a:lnTo>
                <a:lnTo>
                  <a:pt x="0" y="611732"/>
                </a:lnTo>
                <a:lnTo>
                  <a:pt x="0" y="0"/>
                </a:lnTo>
                <a:close/>
              </a:path>
            </a:pathLst>
          </a:custGeom>
          <a:blipFill>
            <a:blip r:embed="rId12"/>
            <a:stretch>
              <a:fillRect l="0" t="0" r="0" b="0"/>
            </a:stretch>
          </a:blipFill>
        </p:spPr>
      </p:sp>
      <p:sp>
        <p:nvSpPr>
          <p:cNvPr name="Freeform 22" id="22"/>
          <p:cNvSpPr/>
          <p:nvPr/>
        </p:nvSpPr>
        <p:spPr>
          <a:xfrm flipH="false" flipV="false" rot="0">
            <a:off x="406805" y="4973593"/>
            <a:ext cx="9961357" cy="1938400"/>
          </a:xfrm>
          <a:custGeom>
            <a:avLst/>
            <a:gdLst/>
            <a:ahLst/>
            <a:cxnLst/>
            <a:rect r="r" b="b" t="t" l="l"/>
            <a:pathLst>
              <a:path h="1938400" w="9961357">
                <a:moveTo>
                  <a:pt x="0" y="0"/>
                </a:moveTo>
                <a:lnTo>
                  <a:pt x="9961357" y="0"/>
                </a:lnTo>
                <a:lnTo>
                  <a:pt x="9961357" y="1938400"/>
                </a:lnTo>
                <a:lnTo>
                  <a:pt x="0" y="1938400"/>
                </a:lnTo>
                <a:lnTo>
                  <a:pt x="0" y="0"/>
                </a:lnTo>
                <a:close/>
              </a:path>
            </a:pathLst>
          </a:custGeom>
          <a:blipFill>
            <a:blip r:embed="rId13"/>
            <a:stretch>
              <a:fillRect l="0" t="-11793" r="-1097" b="0"/>
            </a:stretch>
          </a:blipFill>
        </p:spPr>
      </p:sp>
      <p:sp>
        <p:nvSpPr>
          <p:cNvPr name="Freeform 23" id="23"/>
          <p:cNvSpPr/>
          <p:nvPr/>
        </p:nvSpPr>
        <p:spPr>
          <a:xfrm flipH="false" flipV="false" rot="0">
            <a:off x="406805" y="7169168"/>
            <a:ext cx="9961357" cy="2031128"/>
          </a:xfrm>
          <a:custGeom>
            <a:avLst/>
            <a:gdLst/>
            <a:ahLst/>
            <a:cxnLst/>
            <a:rect r="r" b="b" t="t" l="l"/>
            <a:pathLst>
              <a:path h="2031128" w="9961357">
                <a:moveTo>
                  <a:pt x="0" y="0"/>
                </a:moveTo>
                <a:lnTo>
                  <a:pt x="9961357" y="0"/>
                </a:lnTo>
                <a:lnTo>
                  <a:pt x="9961357" y="2031127"/>
                </a:lnTo>
                <a:lnTo>
                  <a:pt x="0" y="2031127"/>
                </a:lnTo>
                <a:lnTo>
                  <a:pt x="0" y="0"/>
                </a:lnTo>
                <a:close/>
              </a:path>
            </a:pathLst>
          </a:custGeom>
          <a:blipFill>
            <a:blip r:embed="rId14"/>
            <a:stretch>
              <a:fillRect l="0" t="-14198" r="0" b="-376"/>
            </a:stretch>
          </a:blipFill>
        </p:spPr>
      </p:sp>
      <p:sp>
        <p:nvSpPr>
          <p:cNvPr name="TextBox 24" id="24"/>
          <p:cNvSpPr txBox="true"/>
          <p:nvPr/>
        </p:nvSpPr>
        <p:spPr>
          <a:xfrm rot="0">
            <a:off x="484925" y="1226019"/>
            <a:ext cx="5772139" cy="457384"/>
          </a:xfrm>
          <a:prstGeom prst="rect">
            <a:avLst/>
          </a:prstGeom>
        </p:spPr>
        <p:txBody>
          <a:bodyPr anchor="t" rtlCol="false" tIns="0" lIns="0" bIns="0" rIns="0">
            <a:spAutoFit/>
          </a:bodyPr>
          <a:lstStyle/>
          <a:p>
            <a:pPr algn="l">
              <a:lnSpc>
                <a:spcPts val="3393"/>
              </a:lnSpc>
            </a:pPr>
            <a:r>
              <a:rPr lang="en-US" sz="3393">
                <a:solidFill>
                  <a:srgbClr val="FFFFFF"/>
                </a:solidFill>
                <a:latin typeface="Kollektif Bold"/>
              </a:rPr>
              <a:t>MODEL EVALUATION</a:t>
            </a:r>
          </a:p>
        </p:txBody>
      </p:sp>
      <p:sp>
        <p:nvSpPr>
          <p:cNvPr name="TextBox 25" id="25"/>
          <p:cNvSpPr txBox="true"/>
          <p:nvPr/>
        </p:nvSpPr>
        <p:spPr>
          <a:xfrm rot="0">
            <a:off x="8270974" y="1921269"/>
            <a:ext cx="9475121" cy="1524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Masing masing model yang telah di build dari ketiga model CNN kemudian dilatih menggunakan </a:t>
            </a:r>
            <a:r>
              <a:rPr lang="en-US" sz="2049">
                <a:solidFill>
                  <a:srgbClr val="545454"/>
                </a:solidFill>
                <a:latin typeface="DM Sans Bold"/>
              </a:rPr>
              <a:t>data train</a:t>
            </a:r>
            <a:r>
              <a:rPr lang="en-US" sz="2049">
                <a:solidFill>
                  <a:srgbClr val="545454"/>
                </a:solidFill>
                <a:latin typeface="DM Sans"/>
              </a:rPr>
              <a:t> selama 50 epoch untuk AlexNet dan ResNet (iterasi melalui seluruh dataset) serta 100 epoch untuk model VGG-16. Selama pelatihan, model juga dievaluasi menggunakan data validasi </a:t>
            </a:r>
            <a:r>
              <a:rPr lang="en-US" sz="2049">
                <a:solidFill>
                  <a:srgbClr val="545454"/>
                </a:solidFill>
                <a:latin typeface="DM Sans Bold"/>
              </a:rPr>
              <a:t>val</a:t>
            </a:r>
            <a:r>
              <a:rPr lang="en-US" sz="2049">
                <a:solidFill>
                  <a:srgbClr val="545454"/>
                </a:solidFill>
                <a:latin typeface="DM Sans"/>
              </a:rPr>
              <a:t> yang digunakan untuk memantau kinerja model selama proses pelatihan.</a:t>
            </a:r>
          </a:p>
        </p:txBody>
      </p:sp>
      <p:sp>
        <p:nvSpPr>
          <p:cNvPr name="TextBox 26" id="26"/>
          <p:cNvSpPr txBox="true"/>
          <p:nvPr/>
        </p:nvSpPr>
        <p:spPr>
          <a:xfrm rot="0">
            <a:off x="0" y="1174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D. MODEL EVALUATION &amp; VISUALIZATION</a:t>
            </a:r>
          </a:p>
        </p:txBody>
      </p:sp>
      <p:sp>
        <p:nvSpPr>
          <p:cNvPr name="TextBox 27" id="27"/>
          <p:cNvSpPr txBox="true"/>
          <p:nvPr/>
        </p:nvSpPr>
        <p:spPr>
          <a:xfrm rot="0">
            <a:off x="542676" y="4278343"/>
            <a:ext cx="5527150" cy="457384"/>
          </a:xfrm>
          <a:prstGeom prst="rect">
            <a:avLst/>
          </a:prstGeom>
        </p:spPr>
        <p:txBody>
          <a:bodyPr anchor="t" rtlCol="false" tIns="0" lIns="0" bIns="0" rIns="0">
            <a:spAutoFit/>
          </a:bodyPr>
          <a:lstStyle/>
          <a:p>
            <a:pPr algn="l">
              <a:lnSpc>
                <a:spcPts val="3393"/>
              </a:lnSpc>
            </a:pPr>
            <a:r>
              <a:rPr lang="en-US" sz="3393">
                <a:solidFill>
                  <a:srgbClr val="FFFFFF"/>
                </a:solidFill>
                <a:latin typeface="Kollektif Bold"/>
              </a:rPr>
              <a:t>MODEL VISUALIZATION</a:t>
            </a:r>
          </a:p>
        </p:txBody>
      </p:sp>
      <p:sp>
        <p:nvSpPr>
          <p:cNvPr name="TextBox 28" id="28"/>
          <p:cNvSpPr txBox="true"/>
          <p:nvPr/>
        </p:nvSpPr>
        <p:spPr>
          <a:xfrm rot="0">
            <a:off x="10487271" y="4973593"/>
            <a:ext cx="7258824" cy="18288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Menggunakan matplotlib untuk membuat grafik yang menampilkan akurasi dari model pada data validasi (val_accuracy) dan data pelatihan (accuracy) selama setiap epoch. Ini membantu kita melihat bagaimana kinerja model terhadap data yang digunakan untuk validasi dan pelatihan, serta memantau overfitting.</a:t>
            </a:r>
          </a:p>
        </p:txBody>
      </p:sp>
      <p:sp>
        <p:nvSpPr>
          <p:cNvPr name="TextBox 29" id="29"/>
          <p:cNvSpPr txBox="true"/>
          <p:nvPr/>
        </p:nvSpPr>
        <p:spPr>
          <a:xfrm rot="0">
            <a:off x="10487271" y="7169168"/>
            <a:ext cx="7258824" cy="9144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Menggunakan matplotlib untuk membuat grafik yang menampilkan loss dari model pada data validasi (val_loss dan data pelatihan (loss) selama setiap epoch. </a:t>
            </a:r>
          </a:p>
        </p:txBody>
      </p:sp>
      <p:sp>
        <p:nvSpPr>
          <p:cNvPr name="TextBox 30" id="30"/>
          <p:cNvSpPr txBox="true"/>
          <p:nvPr/>
        </p:nvSpPr>
        <p:spPr>
          <a:xfrm rot="0">
            <a:off x="10487271" y="8557736"/>
            <a:ext cx="7258824" cy="6096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Struktur code untuk visualisasi akurasi dan loss sama untuk ketiga model.</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376391" y="-309332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EFEFEF"/>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839005" y="-2273771"/>
            <a:ext cx="5185216" cy="5132702"/>
          </a:xfrm>
          <a:prstGeom prst="line">
            <a:avLst/>
          </a:prstGeom>
          <a:ln cap="flat" w="28575">
            <a:solidFill>
              <a:srgbClr val="EFEFEF"/>
            </a:solidFill>
            <a:prstDash val="solid"/>
            <a:headEnd type="none" len="sm" w="sm"/>
            <a:tailEnd type="none" len="sm" w="sm"/>
          </a:ln>
        </p:spPr>
      </p:sp>
      <p:sp>
        <p:nvSpPr>
          <p:cNvPr name="AutoShape 6" id="6"/>
          <p:cNvSpPr/>
          <p:nvPr/>
        </p:nvSpPr>
        <p:spPr>
          <a:xfrm>
            <a:off x="-2052951" y="-1961095"/>
            <a:ext cx="5038853" cy="5038853"/>
          </a:xfrm>
          <a:prstGeom prst="line">
            <a:avLst/>
          </a:prstGeom>
          <a:ln cap="flat" w="28575">
            <a:solidFill>
              <a:srgbClr val="EFEFEF"/>
            </a:solidFill>
            <a:prstDash val="solid"/>
            <a:headEnd type="none" len="sm" w="sm"/>
            <a:tailEnd type="none" len="sm" w="sm"/>
          </a:ln>
        </p:spPr>
      </p:sp>
      <p:sp>
        <p:nvSpPr>
          <p:cNvPr name="AutoShape 7" id="7"/>
          <p:cNvSpPr/>
          <p:nvPr/>
        </p:nvSpPr>
        <p:spPr>
          <a:xfrm>
            <a:off x="-2232553" y="-1602625"/>
            <a:ext cx="4867141" cy="4867141"/>
          </a:xfrm>
          <a:prstGeom prst="line">
            <a:avLst/>
          </a:prstGeom>
          <a:ln cap="flat" w="28575">
            <a:solidFill>
              <a:srgbClr val="EFEFEF"/>
            </a:solidFill>
            <a:prstDash val="solid"/>
            <a:headEnd type="none" len="sm" w="sm"/>
            <a:tailEnd type="none" len="sm" w="sm"/>
          </a:ln>
        </p:spPr>
      </p:sp>
      <p:sp>
        <p:nvSpPr>
          <p:cNvPr name="AutoShape 8" id="8"/>
          <p:cNvSpPr/>
          <p:nvPr/>
        </p:nvSpPr>
        <p:spPr>
          <a:xfrm>
            <a:off x="-2359208" y="-1216357"/>
            <a:ext cx="4690515" cy="4690515"/>
          </a:xfrm>
          <a:prstGeom prst="line">
            <a:avLst/>
          </a:prstGeom>
          <a:ln cap="flat" w="28575">
            <a:solidFill>
              <a:srgbClr val="EFEFEF"/>
            </a:solidFill>
            <a:prstDash val="solid"/>
            <a:headEnd type="none" len="sm" w="sm"/>
            <a:tailEnd type="none" len="sm" w="sm"/>
          </a:ln>
        </p:spPr>
      </p:sp>
      <p:sp>
        <p:nvSpPr>
          <p:cNvPr name="AutoShape 9" id="9"/>
          <p:cNvSpPr/>
          <p:nvPr/>
        </p:nvSpPr>
        <p:spPr>
          <a:xfrm>
            <a:off x="-2503062" y="-776680"/>
            <a:ext cx="4347674" cy="4347674"/>
          </a:xfrm>
          <a:prstGeom prst="line">
            <a:avLst/>
          </a:prstGeom>
          <a:ln cap="flat" w="28575">
            <a:solidFill>
              <a:srgbClr val="EFEFEF"/>
            </a:solidFill>
            <a:prstDash val="solid"/>
            <a:headEnd type="none" len="sm" w="sm"/>
            <a:tailEnd type="none" len="sm" w="sm"/>
          </a:ln>
        </p:spPr>
      </p:sp>
      <p:sp>
        <p:nvSpPr>
          <p:cNvPr name="AutoShape 10" id="10"/>
          <p:cNvSpPr/>
          <p:nvPr/>
        </p:nvSpPr>
        <p:spPr>
          <a:xfrm>
            <a:off x="-2623881" y="-332957"/>
            <a:ext cx="3963599" cy="3985594"/>
          </a:xfrm>
          <a:prstGeom prst="line">
            <a:avLst/>
          </a:prstGeom>
          <a:ln cap="flat" w="28575">
            <a:solidFill>
              <a:srgbClr val="EFEFEF"/>
            </a:solidFill>
            <a:prstDash val="solid"/>
            <a:headEnd type="none" len="sm" w="sm"/>
            <a:tailEnd type="none" len="sm" w="sm"/>
          </a:ln>
        </p:spPr>
      </p:sp>
      <p:sp>
        <p:nvSpPr>
          <p:cNvPr name="AutoShape 11" id="11"/>
          <p:cNvSpPr/>
          <p:nvPr/>
        </p:nvSpPr>
        <p:spPr>
          <a:xfrm>
            <a:off x="-2598114" y="228677"/>
            <a:ext cx="3377485" cy="3360058"/>
          </a:xfrm>
          <a:prstGeom prst="line">
            <a:avLst/>
          </a:prstGeom>
          <a:ln cap="flat" w="28575">
            <a:solidFill>
              <a:srgbClr val="EFEFEF"/>
            </a:solidFill>
            <a:prstDash val="solid"/>
            <a:headEnd type="none" len="sm" w="sm"/>
            <a:tailEnd type="none" len="sm" w="sm"/>
          </a:ln>
        </p:spPr>
      </p:sp>
      <p:sp>
        <p:nvSpPr>
          <p:cNvPr name="AutoShape 12" id="12"/>
          <p:cNvSpPr/>
          <p:nvPr/>
        </p:nvSpPr>
        <p:spPr>
          <a:xfrm>
            <a:off x="-2509797" y="905760"/>
            <a:ext cx="2628598" cy="2671969"/>
          </a:xfrm>
          <a:prstGeom prst="line">
            <a:avLst/>
          </a:prstGeom>
          <a:ln cap="flat" w="28575">
            <a:solidFill>
              <a:srgbClr val="EFEFEF"/>
            </a:solidFill>
            <a:prstDash val="solid"/>
            <a:headEnd type="none" len="sm" w="sm"/>
            <a:tailEnd type="none" len="sm" w="sm"/>
          </a:ln>
        </p:spPr>
      </p:sp>
      <p:grpSp>
        <p:nvGrpSpPr>
          <p:cNvPr name="Group 13" id="13"/>
          <p:cNvGrpSpPr/>
          <p:nvPr/>
        </p:nvGrpSpPr>
        <p:grpSpPr>
          <a:xfrm rot="-2700000">
            <a:off x="11386843" y="7201845"/>
            <a:ext cx="7415398" cy="3565095"/>
            <a:chOff x="0" y="0"/>
            <a:chExt cx="660400" cy="317500"/>
          </a:xfrm>
        </p:grpSpPr>
        <p:sp>
          <p:nvSpPr>
            <p:cNvPr name="Freeform 14" id="1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EFEFEF"/>
              </a:solidFill>
              <a:prstDash val="solid"/>
              <a:miter/>
            </a:ln>
          </p:spPr>
        </p:sp>
        <p:sp>
          <p:nvSpPr>
            <p:cNvPr name="TextBox 15" id="1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6" id="16"/>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17" id="17"/>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18" id="18"/>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grpSp>
        <p:nvGrpSpPr>
          <p:cNvPr name="Group 19" id="19"/>
          <p:cNvGrpSpPr/>
          <p:nvPr/>
        </p:nvGrpSpPr>
        <p:grpSpPr>
          <a:xfrm rot="0">
            <a:off x="674201" y="1987442"/>
            <a:ext cx="8348249" cy="8101042"/>
            <a:chOff x="0" y="0"/>
            <a:chExt cx="2198716" cy="2133608"/>
          </a:xfrm>
        </p:grpSpPr>
        <p:sp>
          <p:nvSpPr>
            <p:cNvPr name="Freeform 20" id="20"/>
            <p:cNvSpPr/>
            <p:nvPr/>
          </p:nvSpPr>
          <p:spPr>
            <a:xfrm flipH="false" flipV="false" rot="0">
              <a:off x="0" y="0"/>
              <a:ext cx="2198716" cy="2133608"/>
            </a:xfrm>
            <a:custGeom>
              <a:avLst/>
              <a:gdLst/>
              <a:ahLst/>
              <a:cxnLst/>
              <a:rect r="r" b="b" t="t" l="l"/>
              <a:pathLst>
                <a:path h="2133608" w="2198716">
                  <a:moveTo>
                    <a:pt x="0" y="0"/>
                  </a:moveTo>
                  <a:lnTo>
                    <a:pt x="2198716" y="0"/>
                  </a:lnTo>
                  <a:lnTo>
                    <a:pt x="2198716" y="2133608"/>
                  </a:lnTo>
                  <a:lnTo>
                    <a:pt x="0" y="2133608"/>
                  </a:lnTo>
                  <a:close/>
                </a:path>
              </a:pathLst>
            </a:custGeom>
            <a:solidFill>
              <a:srgbClr val="000000">
                <a:alpha val="0"/>
              </a:srgbClr>
            </a:solidFill>
            <a:ln w="85725" cap="sq">
              <a:solidFill>
                <a:srgbClr val="227C9D"/>
              </a:solidFill>
              <a:prstDash val="solid"/>
              <a:miter/>
            </a:ln>
          </p:spPr>
        </p:sp>
        <p:sp>
          <p:nvSpPr>
            <p:cNvPr name="TextBox 21" id="21"/>
            <p:cNvSpPr txBox="true"/>
            <p:nvPr/>
          </p:nvSpPr>
          <p:spPr>
            <a:xfrm>
              <a:off x="0" y="19050"/>
              <a:ext cx="2198716" cy="2114558"/>
            </a:xfrm>
            <a:prstGeom prst="rect">
              <a:avLst/>
            </a:prstGeom>
          </p:spPr>
          <p:txBody>
            <a:bodyPr anchor="ctr" rtlCol="false" tIns="50800" lIns="50800" bIns="50800" rIns="50800"/>
            <a:lstStyle/>
            <a:p>
              <a:pPr algn="ctr">
                <a:lnSpc>
                  <a:spcPts val="2553"/>
                </a:lnSpc>
              </a:pPr>
            </a:p>
          </p:txBody>
        </p:sp>
      </p:grpSp>
      <p:sp>
        <p:nvSpPr>
          <p:cNvPr name="TextBox 22" id="22"/>
          <p:cNvSpPr txBox="true"/>
          <p:nvPr/>
        </p:nvSpPr>
        <p:spPr>
          <a:xfrm rot="0">
            <a:off x="0" y="114300"/>
            <a:ext cx="18288000" cy="869964"/>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A. DESKRIPSI STUDI KASUS DAN DATASET</a:t>
            </a:r>
          </a:p>
        </p:txBody>
      </p:sp>
      <p:sp>
        <p:nvSpPr>
          <p:cNvPr name="TextBox 23" id="23"/>
          <p:cNvSpPr txBox="true"/>
          <p:nvPr/>
        </p:nvSpPr>
        <p:spPr>
          <a:xfrm rot="0">
            <a:off x="674201" y="1447692"/>
            <a:ext cx="5539298" cy="539751"/>
          </a:xfrm>
          <a:prstGeom prst="rect">
            <a:avLst/>
          </a:prstGeom>
        </p:spPr>
        <p:txBody>
          <a:bodyPr anchor="t" rtlCol="false" tIns="0" lIns="0" bIns="0" rIns="0">
            <a:spAutoFit/>
          </a:bodyPr>
          <a:lstStyle/>
          <a:p>
            <a:pPr algn="l">
              <a:lnSpc>
                <a:spcPts val="4000"/>
              </a:lnSpc>
            </a:pPr>
            <a:r>
              <a:rPr lang="en-US" sz="4000">
                <a:solidFill>
                  <a:srgbClr val="227C9D"/>
                </a:solidFill>
                <a:latin typeface="Kollektif Bold"/>
              </a:rPr>
              <a:t>STUDI KASUS</a:t>
            </a:r>
          </a:p>
        </p:txBody>
      </p:sp>
      <p:sp>
        <p:nvSpPr>
          <p:cNvPr name="TextBox 24" id="24"/>
          <p:cNvSpPr txBox="true"/>
          <p:nvPr/>
        </p:nvSpPr>
        <p:spPr>
          <a:xfrm rot="0">
            <a:off x="13518886" y="1457217"/>
            <a:ext cx="4045613" cy="530225"/>
          </a:xfrm>
          <a:prstGeom prst="rect">
            <a:avLst/>
          </a:prstGeom>
        </p:spPr>
        <p:txBody>
          <a:bodyPr anchor="t" rtlCol="false" tIns="0" lIns="0" bIns="0" rIns="0">
            <a:spAutoFit/>
          </a:bodyPr>
          <a:lstStyle/>
          <a:p>
            <a:pPr algn="r">
              <a:lnSpc>
                <a:spcPts val="3999"/>
              </a:lnSpc>
            </a:pPr>
            <a:r>
              <a:rPr lang="en-US" sz="3999">
                <a:solidFill>
                  <a:srgbClr val="FFCB77"/>
                </a:solidFill>
                <a:latin typeface="Kollektif Bold"/>
              </a:rPr>
              <a:t>DATASET</a:t>
            </a:r>
          </a:p>
        </p:txBody>
      </p:sp>
      <p:sp>
        <p:nvSpPr>
          <p:cNvPr name="TextBox 25" id="25"/>
          <p:cNvSpPr txBox="true"/>
          <p:nvPr/>
        </p:nvSpPr>
        <p:spPr>
          <a:xfrm rot="0">
            <a:off x="884326" y="2130227"/>
            <a:ext cx="7918989" cy="7600950"/>
          </a:xfrm>
          <a:prstGeom prst="rect">
            <a:avLst/>
          </a:prstGeom>
        </p:spPr>
        <p:txBody>
          <a:bodyPr anchor="t" rtlCol="false" tIns="0" lIns="0" bIns="0" rIns="0">
            <a:spAutoFit/>
          </a:bodyPr>
          <a:lstStyle/>
          <a:p>
            <a:pPr algn="just">
              <a:lnSpc>
                <a:spcPts val="2880"/>
              </a:lnSpc>
            </a:pPr>
            <a:r>
              <a:rPr lang="en-US" sz="2400">
                <a:solidFill>
                  <a:srgbClr val="545454"/>
                </a:solidFill>
                <a:latin typeface="DM Sans"/>
              </a:rPr>
              <a:t>Batik merupakan salah satu warisan budaya Indonesia dengan beragam motif dan corak yang khas, serta karakteristik yang unik. Berdasarkan penelitian yang dilakukan oleh Bandung Fe Institute dan Sobat Budaya pada tahun 2015, tercatat bahwa Indonesia memiliki setidaknya 5000 jenis batik yang berasal mulai dari pulau Sumatera hingga Papua. </a:t>
            </a:r>
          </a:p>
          <a:p>
            <a:pPr algn="just">
              <a:lnSpc>
                <a:spcPts val="2880"/>
              </a:lnSpc>
            </a:pPr>
          </a:p>
          <a:p>
            <a:pPr algn="just">
              <a:lnSpc>
                <a:spcPts val="2880"/>
              </a:lnSpc>
            </a:pPr>
            <a:r>
              <a:rPr lang="en-US" sz="2400">
                <a:solidFill>
                  <a:srgbClr val="545454"/>
                </a:solidFill>
                <a:latin typeface="DM Sans"/>
              </a:rPr>
              <a:t>Dalam studi kasus yang diangkat pada proyek ini, terdapat 4 jenis batik yang akan diklasifikasi, diantaranya Batik Megamendung, Batik Kawung, Batik parang, dan Batik Celup. Masing masing jenis batik tersebut memiliki pola dan desain yang khas, sehingga cocok untuk diterapkan pada klasifikasi gambar menggunakan teknik Convolutional Neural network (CNN). </a:t>
            </a:r>
          </a:p>
          <a:p>
            <a:pPr algn="just">
              <a:lnSpc>
                <a:spcPts val="2880"/>
              </a:lnSpc>
            </a:pPr>
          </a:p>
          <a:p>
            <a:pPr algn="just">
              <a:lnSpc>
                <a:spcPts val="2880"/>
              </a:lnSpc>
            </a:pPr>
            <a:r>
              <a:rPr lang="en-US" sz="2400">
                <a:solidFill>
                  <a:srgbClr val="545454"/>
                </a:solidFill>
                <a:latin typeface="DM Sans"/>
              </a:rPr>
              <a:t>Tujuan dari studi ini adalah untuk mengembangkan model CNN yang dapat secara akurat mengklasifikasikan gambar batik ke dalam salah satu dari empat kategori yang ditentukan</a:t>
            </a:r>
          </a:p>
        </p:txBody>
      </p:sp>
      <p:grpSp>
        <p:nvGrpSpPr>
          <p:cNvPr name="Group 26" id="26"/>
          <p:cNvGrpSpPr/>
          <p:nvPr/>
        </p:nvGrpSpPr>
        <p:grpSpPr>
          <a:xfrm rot="0">
            <a:off x="9239250" y="1987442"/>
            <a:ext cx="8325249" cy="8101042"/>
            <a:chOff x="0" y="0"/>
            <a:chExt cx="2192658" cy="2133608"/>
          </a:xfrm>
        </p:grpSpPr>
        <p:sp>
          <p:nvSpPr>
            <p:cNvPr name="Freeform 27" id="27"/>
            <p:cNvSpPr/>
            <p:nvPr/>
          </p:nvSpPr>
          <p:spPr>
            <a:xfrm flipH="false" flipV="false" rot="0">
              <a:off x="0" y="0"/>
              <a:ext cx="2192658" cy="2133608"/>
            </a:xfrm>
            <a:custGeom>
              <a:avLst/>
              <a:gdLst/>
              <a:ahLst/>
              <a:cxnLst/>
              <a:rect r="r" b="b" t="t" l="l"/>
              <a:pathLst>
                <a:path h="2133608" w="2192658">
                  <a:moveTo>
                    <a:pt x="0" y="0"/>
                  </a:moveTo>
                  <a:lnTo>
                    <a:pt x="2192658" y="0"/>
                  </a:lnTo>
                  <a:lnTo>
                    <a:pt x="2192658" y="2133608"/>
                  </a:lnTo>
                  <a:lnTo>
                    <a:pt x="0" y="2133608"/>
                  </a:lnTo>
                  <a:close/>
                </a:path>
              </a:pathLst>
            </a:custGeom>
            <a:solidFill>
              <a:srgbClr val="000000">
                <a:alpha val="0"/>
              </a:srgbClr>
            </a:solidFill>
            <a:ln w="85725" cap="sq">
              <a:solidFill>
                <a:srgbClr val="FFCB77"/>
              </a:solidFill>
              <a:prstDash val="solid"/>
              <a:miter/>
            </a:ln>
          </p:spPr>
        </p:sp>
        <p:sp>
          <p:nvSpPr>
            <p:cNvPr name="TextBox 28" id="28"/>
            <p:cNvSpPr txBox="true"/>
            <p:nvPr/>
          </p:nvSpPr>
          <p:spPr>
            <a:xfrm>
              <a:off x="0" y="19050"/>
              <a:ext cx="2192658" cy="2114558"/>
            </a:xfrm>
            <a:prstGeom prst="rect">
              <a:avLst/>
            </a:prstGeom>
          </p:spPr>
          <p:txBody>
            <a:bodyPr anchor="ctr" rtlCol="false" tIns="50800" lIns="50800" bIns="50800" rIns="50800"/>
            <a:lstStyle/>
            <a:p>
              <a:pPr algn="ctr">
                <a:lnSpc>
                  <a:spcPts val="2553"/>
                </a:lnSpc>
              </a:pPr>
            </a:p>
          </p:txBody>
        </p:sp>
      </p:grpSp>
      <p:sp>
        <p:nvSpPr>
          <p:cNvPr name="TextBox 29" id="29"/>
          <p:cNvSpPr txBox="true"/>
          <p:nvPr/>
        </p:nvSpPr>
        <p:spPr>
          <a:xfrm rot="0">
            <a:off x="9457505" y="2130227"/>
            <a:ext cx="7918989" cy="7867650"/>
          </a:xfrm>
          <a:prstGeom prst="rect">
            <a:avLst/>
          </a:prstGeom>
        </p:spPr>
        <p:txBody>
          <a:bodyPr anchor="t" rtlCol="false" tIns="0" lIns="0" bIns="0" rIns="0">
            <a:spAutoFit/>
          </a:bodyPr>
          <a:lstStyle/>
          <a:p>
            <a:pPr algn="just">
              <a:lnSpc>
                <a:spcPts val="2880"/>
              </a:lnSpc>
            </a:pPr>
            <a:r>
              <a:rPr lang="en-US" sz="2400">
                <a:solidFill>
                  <a:srgbClr val="545454"/>
                </a:solidFill>
                <a:latin typeface="DM Sans"/>
              </a:rPr>
              <a:t>Dataset yang telah disiapkan meliputi empat kelas dengan kriteria sebagai berikut.</a:t>
            </a:r>
          </a:p>
          <a:p>
            <a:pPr algn="just">
              <a:lnSpc>
                <a:spcPts val="3000"/>
              </a:lnSpc>
            </a:pPr>
          </a:p>
          <a:p>
            <a:pPr algn="just" marL="474984" indent="-237492" lvl="1">
              <a:lnSpc>
                <a:spcPts val="2640"/>
              </a:lnSpc>
              <a:buAutoNum type="arabicPeriod" startAt="1"/>
            </a:pPr>
            <a:r>
              <a:rPr lang="en-US" sz="2200">
                <a:solidFill>
                  <a:srgbClr val="545454"/>
                </a:solidFill>
                <a:latin typeface="DM Sans Bold"/>
              </a:rPr>
              <a:t>Kelas Batik Megamendung </a:t>
            </a:r>
            <a:r>
              <a:rPr lang="en-US" sz="2200">
                <a:solidFill>
                  <a:srgbClr val="545454"/>
                </a:solidFill>
                <a:latin typeface="DM Sans"/>
              </a:rPr>
              <a:t>: Memiliki motif dengan pola awan yang besar dan teratur. Tersedia 197 gambar untuk dijadikan sebagai dataset.</a:t>
            </a:r>
          </a:p>
          <a:p>
            <a:pPr algn="just" marL="474984" indent="-237492" lvl="1">
              <a:lnSpc>
                <a:spcPts val="2640"/>
              </a:lnSpc>
              <a:buAutoNum type="arabicPeriod" startAt="1"/>
            </a:pPr>
            <a:r>
              <a:rPr lang="en-US" sz="2200">
                <a:solidFill>
                  <a:srgbClr val="545454"/>
                </a:solidFill>
                <a:latin typeface="DM Sans Bold"/>
              </a:rPr>
              <a:t>Kelas Batik Kawung</a:t>
            </a:r>
            <a:r>
              <a:rPr lang="en-US" sz="2200">
                <a:solidFill>
                  <a:srgbClr val="545454"/>
                </a:solidFill>
                <a:latin typeface="DM Sans"/>
              </a:rPr>
              <a:t> : memiliki motif berbentuk oval atau bulat seperti buah kawung (aren) yang tersusun simetris. Tersedia 195 gambar untuk dijadikan dataset.</a:t>
            </a:r>
          </a:p>
          <a:p>
            <a:pPr algn="just" marL="474984" indent="-237492" lvl="1">
              <a:lnSpc>
                <a:spcPts val="2640"/>
              </a:lnSpc>
              <a:buAutoNum type="arabicPeriod" startAt="1"/>
            </a:pPr>
            <a:r>
              <a:rPr lang="en-US" sz="2200">
                <a:solidFill>
                  <a:srgbClr val="545454"/>
                </a:solidFill>
                <a:latin typeface="DM Sans Bold"/>
              </a:rPr>
              <a:t>Kelas Batik Parang</a:t>
            </a:r>
            <a:r>
              <a:rPr lang="en-US" sz="2200">
                <a:solidFill>
                  <a:srgbClr val="545454"/>
                </a:solidFill>
                <a:latin typeface="DM Sans"/>
              </a:rPr>
              <a:t> : Memiliki motif dengan pola garis miring yang panjang dan berulang. Tersedia 203 gambar untuk dijadikan dataset.</a:t>
            </a:r>
          </a:p>
          <a:p>
            <a:pPr algn="just" marL="474984" indent="-237492" lvl="1">
              <a:lnSpc>
                <a:spcPts val="2640"/>
              </a:lnSpc>
              <a:buAutoNum type="arabicPeriod" startAt="1"/>
            </a:pPr>
            <a:r>
              <a:rPr lang="en-US" sz="2200">
                <a:solidFill>
                  <a:srgbClr val="545454"/>
                </a:solidFill>
                <a:latin typeface="DM Sans Bold"/>
              </a:rPr>
              <a:t>Kelas Batik Celup</a:t>
            </a:r>
            <a:r>
              <a:rPr lang="en-US" sz="2200">
                <a:solidFill>
                  <a:srgbClr val="545454"/>
                </a:solidFill>
                <a:latin typeface="DM Sans"/>
              </a:rPr>
              <a:t> : Memiliki motif dengan pola yang renggang dan beraturan sebagai hasil dari teknik celup dalam pembuatannya. Tersedia 197 gambar untuk dijadikan dataset</a:t>
            </a:r>
          </a:p>
          <a:p>
            <a:pPr algn="just">
              <a:lnSpc>
                <a:spcPts val="2520"/>
              </a:lnSpc>
            </a:pPr>
          </a:p>
          <a:p>
            <a:pPr algn="just">
              <a:lnSpc>
                <a:spcPts val="2819"/>
              </a:lnSpc>
            </a:pPr>
            <a:r>
              <a:rPr lang="en-US" sz="2349">
                <a:solidFill>
                  <a:srgbClr val="545454"/>
                </a:solidFill>
                <a:latin typeface="DM Sans"/>
              </a:rPr>
              <a:t>Jumlah dataset untuk tiap kelas merata agar model dapat memprediksi setiap kelas deng</a:t>
            </a:r>
            <a:r>
              <a:rPr lang="en-US" sz="2349">
                <a:solidFill>
                  <a:srgbClr val="545454"/>
                </a:solidFill>
                <a:latin typeface="DM Sans"/>
              </a:rPr>
              <a:t>an optimal (tidak dominan pada kelas tertentu saja). Dalam proyek ini, terdapat 3 model CNN yang digunakan untuk pengklasifikasian batik, diantaranya AlexNet, VGG-16, dan ResNet.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1174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D. MODEL EVALUATION &amp; VISUALIZATION</a:t>
            </a:r>
          </a:p>
        </p:txBody>
      </p:sp>
      <p:grpSp>
        <p:nvGrpSpPr>
          <p:cNvPr name="Group 3" id="3"/>
          <p:cNvGrpSpPr/>
          <p:nvPr/>
        </p:nvGrpSpPr>
        <p:grpSpPr>
          <a:xfrm rot="0">
            <a:off x="547863" y="5981445"/>
            <a:ext cx="17420217" cy="4217290"/>
            <a:chOff x="0" y="0"/>
            <a:chExt cx="4588041" cy="1110726"/>
          </a:xfrm>
        </p:grpSpPr>
        <p:sp>
          <p:nvSpPr>
            <p:cNvPr name="Freeform 4" id="4"/>
            <p:cNvSpPr/>
            <p:nvPr/>
          </p:nvSpPr>
          <p:spPr>
            <a:xfrm flipH="false" flipV="false" rot="0">
              <a:off x="0" y="0"/>
              <a:ext cx="4588041" cy="1110726"/>
            </a:xfrm>
            <a:custGeom>
              <a:avLst/>
              <a:gdLst/>
              <a:ahLst/>
              <a:cxnLst/>
              <a:rect r="r" b="b" t="t" l="l"/>
              <a:pathLst>
                <a:path h="1110726" w="4588041">
                  <a:moveTo>
                    <a:pt x="0" y="0"/>
                  </a:moveTo>
                  <a:lnTo>
                    <a:pt x="4588041" y="0"/>
                  </a:lnTo>
                  <a:lnTo>
                    <a:pt x="4588041" y="1110726"/>
                  </a:lnTo>
                  <a:lnTo>
                    <a:pt x="0" y="1110726"/>
                  </a:lnTo>
                  <a:close/>
                </a:path>
              </a:pathLst>
            </a:custGeom>
            <a:solidFill>
              <a:srgbClr val="000000">
                <a:alpha val="0"/>
              </a:srgbClr>
            </a:solidFill>
            <a:ln w="85725" cap="sq">
              <a:solidFill>
                <a:srgbClr val="FF3F35"/>
              </a:solidFill>
              <a:prstDash val="solid"/>
              <a:miter/>
            </a:ln>
          </p:spPr>
        </p:sp>
        <p:sp>
          <p:nvSpPr>
            <p:cNvPr name="TextBox 5" id="5"/>
            <p:cNvSpPr txBox="true"/>
            <p:nvPr/>
          </p:nvSpPr>
          <p:spPr>
            <a:xfrm>
              <a:off x="0" y="19050"/>
              <a:ext cx="4588041" cy="1091676"/>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0">
            <a:off x="547863" y="1688390"/>
            <a:ext cx="17420217" cy="4200826"/>
            <a:chOff x="0" y="0"/>
            <a:chExt cx="4588041" cy="1106390"/>
          </a:xfrm>
        </p:grpSpPr>
        <p:sp>
          <p:nvSpPr>
            <p:cNvPr name="Freeform 7" id="7"/>
            <p:cNvSpPr/>
            <p:nvPr/>
          </p:nvSpPr>
          <p:spPr>
            <a:xfrm flipH="false" flipV="false" rot="0">
              <a:off x="0" y="0"/>
              <a:ext cx="4588041" cy="1106390"/>
            </a:xfrm>
            <a:custGeom>
              <a:avLst/>
              <a:gdLst/>
              <a:ahLst/>
              <a:cxnLst/>
              <a:rect r="r" b="b" t="t" l="l"/>
              <a:pathLst>
                <a:path h="1106390" w="4588041">
                  <a:moveTo>
                    <a:pt x="0" y="0"/>
                  </a:moveTo>
                  <a:lnTo>
                    <a:pt x="4588041" y="0"/>
                  </a:lnTo>
                  <a:lnTo>
                    <a:pt x="4588041" y="1106390"/>
                  </a:lnTo>
                  <a:lnTo>
                    <a:pt x="0" y="1106390"/>
                  </a:lnTo>
                  <a:close/>
                </a:path>
              </a:pathLst>
            </a:custGeom>
            <a:solidFill>
              <a:srgbClr val="000000">
                <a:alpha val="0"/>
              </a:srgbClr>
            </a:solidFill>
            <a:ln w="85725" cap="sq">
              <a:solidFill>
                <a:srgbClr val="EDA735"/>
              </a:solidFill>
              <a:prstDash val="solid"/>
              <a:miter/>
            </a:ln>
          </p:spPr>
        </p:sp>
        <p:sp>
          <p:nvSpPr>
            <p:cNvPr name="TextBox 8" id="8"/>
            <p:cNvSpPr txBox="true"/>
            <p:nvPr/>
          </p:nvSpPr>
          <p:spPr>
            <a:xfrm>
              <a:off x="0" y="19050"/>
              <a:ext cx="4588041" cy="1087340"/>
            </a:xfrm>
            <a:prstGeom prst="rect">
              <a:avLst/>
            </a:prstGeom>
          </p:spPr>
          <p:txBody>
            <a:bodyPr anchor="ctr" rtlCol="false" tIns="50800" lIns="50800" bIns="50800" rIns="50800"/>
            <a:lstStyle/>
            <a:p>
              <a:pPr algn="ctr">
                <a:lnSpc>
                  <a:spcPts val="2553"/>
                </a:lnSpc>
              </a:pPr>
            </a:p>
          </p:txBody>
        </p:sp>
      </p:grpSp>
      <p:sp>
        <p:nvSpPr>
          <p:cNvPr name="Freeform 9" id="9"/>
          <p:cNvSpPr/>
          <p:nvPr/>
        </p:nvSpPr>
        <p:spPr>
          <a:xfrm flipH="false" flipV="false" rot="0">
            <a:off x="795439" y="1814190"/>
            <a:ext cx="4972019" cy="3947493"/>
          </a:xfrm>
          <a:custGeom>
            <a:avLst/>
            <a:gdLst/>
            <a:ahLst/>
            <a:cxnLst/>
            <a:rect r="r" b="b" t="t" l="l"/>
            <a:pathLst>
              <a:path h="3947493" w="4972019">
                <a:moveTo>
                  <a:pt x="0" y="0"/>
                </a:moveTo>
                <a:lnTo>
                  <a:pt x="4972019" y="0"/>
                </a:lnTo>
                <a:lnTo>
                  <a:pt x="4972019" y="3947492"/>
                </a:lnTo>
                <a:lnTo>
                  <a:pt x="0" y="3947492"/>
                </a:lnTo>
                <a:lnTo>
                  <a:pt x="0" y="0"/>
                </a:lnTo>
                <a:close/>
              </a:path>
            </a:pathLst>
          </a:custGeom>
          <a:blipFill>
            <a:blip r:embed="rId2"/>
            <a:stretch>
              <a:fillRect l="0" t="0" r="0" b="-1074"/>
            </a:stretch>
          </a:blipFill>
        </p:spPr>
      </p:sp>
      <p:grpSp>
        <p:nvGrpSpPr>
          <p:cNvPr name="Group 10" id="10"/>
          <p:cNvGrpSpPr/>
          <p:nvPr/>
        </p:nvGrpSpPr>
        <p:grpSpPr>
          <a:xfrm rot="0">
            <a:off x="306226" y="920750"/>
            <a:ext cx="7798408" cy="605126"/>
            <a:chOff x="0" y="0"/>
            <a:chExt cx="2517478" cy="195347"/>
          </a:xfrm>
        </p:grpSpPr>
        <p:sp>
          <p:nvSpPr>
            <p:cNvPr name="Freeform 11" id="11"/>
            <p:cNvSpPr/>
            <p:nvPr/>
          </p:nvSpPr>
          <p:spPr>
            <a:xfrm flipH="false" flipV="false" rot="0">
              <a:off x="0" y="0"/>
              <a:ext cx="2517478" cy="195347"/>
            </a:xfrm>
            <a:custGeom>
              <a:avLst/>
              <a:gdLst/>
              <a:ahLst/>
              <a:cxnLst/>
              <a:rect r="r" b="b" t="t" l="l"/>
              <a:pathLst>
                <a:path h="195347" w="2517478">
                  <a:moveTo>
                    <a:pt x="50631" y="0"/>
                  </a:moveTo>
                  <a:lnTo>
                    <a:pt x="2466848" y="0"/>
                  </a:lnTo>
                  <a:cubicBezTo>
                    <a:pt x="2494810" y="0"/>
                    <a:pt x="2517478" y="22668"/>
                    <a:pt x="2517478" y="50631"/>
                  </a:cubicBezTo>
                  <a:lnTo>
                    <a:pt x="2517478" y="144716"/>
                  </a:lnTo>
                  <a:cubicBezTo>
                    <a:pt x="2517478" y="158144"/>
                    <a:pt x="2512144" y="171022"/>
                    <a:pt x="2502649" y="180517"/>
                  </a:cubicBezTo>
                  <a:cubicBezTo>
                    <a:pt x="2493154" y="190012"/>
                    <a:pt x="2480276" y="195347"/>
                    <a:pt x="2466848" y="195347"/>
                  </a:cubicBezTo>
                  <a:lnTo>
                    <a:pt x="50631" y="195347"/>
                  </a:lnTo>
                  <a:cubicBezTo>
                    <a:pt x="37203" y="195347"/>
                    <a:pt x="24324" y="190012"/>
                    <a:pt x="14829" y="180517"/>
                  </a:cubicBezTo>
                  <a:cubicBezTo>
                    <a:pt x="5334" y="171022"/>
                    <a:pt x="0" y="158144"/>
                    <a:pt x="0" y="144716"/>
                  </a:cubicBezTo>
                  <a:lnTo>
                    <a:pt x="0" y="50631"/>
                  </a:lnTo>
                  <a:cubicBezTo>
                    <a:pt x="0" y="37203"/>
                    <a:pt x="5334" y="24324"/>
                    <a:pt x="14829" y="14829"/>
                  </a:cubicBezTo>
                  <a:cubicBezTo>
                    <a:pt x="24324" y="5334"/>
                    <a:pt x="37203" y="0"/>
                    <a:pt x="50631" y="0"/>
                  </a:cubicBezTo>
                  <a:close/>
                </a:path>
              </a:pathLst>
            </a:custGeom>
            <a:solidFill>
              <a:srgbClr val="38B6FF"/>
            </a:solidFill>
          </p:spPr>
        </p:sp>
        <p:sp>
          <p:nvSpPr>
            <p:cNvPr name="TextBox 12" id="12"/>
            <p:cNvSpPr txBox="true"/>
            <p:nvPr/>
          </p:nvSpPr>
          <p:spPr>
            <a:xfrm>
              <a:off x="0" y="19050"/>
              <a:ext cx="2517478" cy="176297"/>
            </a:xfrm>
            <a:prstGeom prst="rect">
              <a:avLst/>
            </a:prstGeom>
          </p:spPr>
          <p:txBody>
            <a:bodyPr anchor="ctr" rtlCol="false" tIns="50800" lIns="50800" bIns="50800" rIns="50800"/>
            <a:lstStyle/>
            <a:p>
              <a:pPr algn="ctr">
                <a:lnSpc>
                  <a:spcPts val="2553"/>
                </a:lnSpc>
              </a:pPr>
            </a:p>
          </p:txBody>
        </p:sp>
      </p:grpSp>
      <p:sp>
        <p:nvSpPr>
          <p:cNvPr name="Freeform 13" id="13"/>
          <p:cNvSpPr/>
          <p:nvPr/>
        </p:nvSpPr>
        <p:spPr>
          <a:xfrm flipH="false" flipV="false" rot="0">
            <a:off x="836773" y="6104616"/>
            <a:ext cx="4889350" cy="3970947"/>
          </a:xfrm>
          <a:custGeom>
            <a:avLst/>
            <a:gdLst/>
            <a:ahLst/>
            <a:cxnLst/>
            <a:rect r="r" b="b" t="t" l="l"/>
            <a:pathLst>
              <a:path h="3970947" w="4889350">
                <a:moveTo>
                  <a:pt x="0" y="0"/>
                </a:moveTo>
                <a:lnTo>
                  <a:pt x="4889351" y="0"/>
                </a:lnTo>
                <a:lnTo>
                  <a:pt x="4889351" y="3970948"/>
                </a:lnTo>
                <a:lnTo>
                  <a:pt x="0" y="3970948"/>
                </a:lnTo>
                <a:lnTo>
                  <a:pt x="0" y="0"/>
                </a:lnTo>
                <a:close/>
              </a:path>
            </a:pathLst>
          </a:custGeom>
          <a:blipFill>
            <a:blip r:embed="rId3"/>
            <a:stretch>
              <a:fillRect l="-1889" t="-1949" r="0" b="-1086"/>
            </a:stretch>
          </a:blipFill>
        </p:spPr>
      </p:sp>
      <p:sp>
        <p:nvSpPr>
          <p:cNvPr name="TextBox 14" id="14"/>
          <p:cNvSpPr txBox="true"/>
          <p:nvPr/>
        </p:nvSpPr>
        <p:spPr>
          <a:xfrm rot="0">
            <a:off x="10284078" y="5304662"/>
            <a:ext cx="7472657" cy="409576"/>
          </a:xfrm>
          <a:prstGeom prst="rect">
            <a:avLst/>
          </a:prstGeom>
        </p:spPr>
        <p:txBody>
          <a:bodyPr anchor="t" rtlCol="false" tIns="0" lIns="0" bIns="0" rIns="0">
            <a:spAutoFit/>
          </a:bodyPr>
          <a:lstStyle/>
          <a:p>
            <a:pPr algn="r">
              <a:lnSpc>
                <a:spcPts val="3000"/>
              </a:lnSpc>
            </a:pPr>
            <a:r>
              <a:rPr lang="en-US" sz="3000">
                <a:solidFill>
                  <a:srgbClr val="EDA735"/>
                </a:solidFill>
                <a:latin typeface="Kollektif Bold"/>
              </a:rPr>
              <a:t>A) VISUALISASI AKURASI ALEX NET</a:t>
            </a:r>
          </a:p>
        </p:txBody>
      </p:sp>
      <p:sp>
        <p:nvSpPr>
          <p:cNvPr name="TextBox 15" id="15"/>
          <p:cNvSpPr txBox="true"/>
          <p:nvPr/>
        </p:nvSpPr>
        <p:spPr>
          <a:xfrm rot="0">
            <a:off x="6289479" y="2025444"/>
            <a:ext cx="11467256" cy="3048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Training Accuray: Dilambangkan dengan garis berwarna oranye. Akurasi pelatihan menunjukkan seberapa baik model bekerja pada data pelatihan. Dari grafik terlihat bahwa akurasi pelatihan meningkat secara konsisten dari sekitar 0,3 pada epoch awal hingga mendekati 1 pada epoch ke-50. Ini menunjukkan bahwa model belajar dengan baik pada data pelatihan.</a:t>
            </a:r>
          </a:p>
          <a:p>
            <a:pPr algn="just">
              <a:lnSpc>
                <a:spcPts val="2459"/>
              </a:lnSpc>
            </a:pPr>
          </a:p>
          <a:p>
            <a:pPr algn="just">
              <a:lnSpc>
                <a:spcPts val="2459"/>
              </a:lnSpc>
            </a:pPr>
            <a:r>
              <a:rPr lang="en-US" sz="2049">
                <a:solidFill>
                  <a:srgbClr val="545454"/>
                </a:solidFill>
                <a:latin typeface="DM Sans"/>
              </a:rPr>
              <a:t>Validation Accuracy: Dilambangkan dengan garis putus-putus berwarna hijau. Akurasi validasi menunjukkan seberapa baik model bekerja pada data yang tidak pernah dilihat selama pelatihan. Akurasi validasi juga meningkat dari sekitar 0,3 pada epoch awal hingga mendekati 0,9 pada epoch ke-50, meskipun ada beberapa fluktuasi.</a:t>
            </a:r>
          </a:p>
          <a:p>
            <a:pPr algn="just">
              <a:lnSpc>
                <a:spcPts val="2459"/>
              </a:lnSpc>
            </a:pPr>
          </a:p>
        </p:txBody>
      </p:sp>
      <p:sp>
        <p:nvSpPr>
          <p:cNvPr name="TextBox 16" id="16"/>
          <p:cNvSpPr txBox="true"/>
          <p:nvPr/>
        </p:nvSpPr>
        <p:spPr>
          <a:xfrm rot="0">
            <a:off x="629908" y="1035247"/>
            <a:ext cx="7221766" cy="457384"/>
          </a:xfrm>
          <a:prstGeom prst="rect">
            <a:avLst/>
          </a:prstGeom>
        </p:spPr>
        <p:txBody>
          <a:bodyPr anchor="t" rtlCol="false" tIns="0" lIns="0" bIns="0" rIns="0">
            <a:spAutoFit/>
          </a:bodyPr>
          <a:lstStyle/>
          <a:p>
            <a:pPr algn="l">
              <a:lnSpc>
                <a:spcPts val="3393"/>
              </a:lnSpc>
            </a:pPr>
            <a:r>
              <a:rPr lang="en-US" sz="3393">
                <a:solidFill>
                  <a:srgbClr val="FFFFFF"/>
                </a:solidFill>
                <a:latin typeface="Kollektif Bold"/>
              </a:rPr>
              <a:t>01. VISUALISASI MODEL ALEX NET</a:t>
            </a:r>
          </a:p>
        </p:txBody>
      </p:sp>
      <p:sp>
        <p:nvSpPr>
          <p:cNvPr name="TextBox 17" id="17"/>
          <p:cNvSpPr txBox="true"/>
          <p:nvPr/>
        </p:nvSpPr>
        <p:spPr>
          <a:xfrm rot="0">
            <a:off x="6289479" y="6392952"/>
            <a:ext cx="11467256" cy="3048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Training Loss : Ditampilkan dengan garis biru solid. Training loss menunjukkan seberapa baik model memprediksi data pelatihan. Nilai training loss menurun secara signifikan pada epoch awal, dari sekitar 5 hingga mendekati 0 pada epoch ke-50. Ini menunjukkan bahwa model belajar untuk meminimalkan kesalahan pada data pelatihan dengan baik.</a:t>
            </a:r>
          </a:p>
          <a:p>
            <a:pPr algn="just">
              <a:lnSpc>
                <a:spcPts val="2459"/>
              </a:lnSpc>
            </a:pPr>
          </a:p>
          <a:p>
            <a:pPr algn="just">
              <a:lnSpc>
                <a:spcPts val="2459"/>
              </a:lnSpc>
            </a:pPr>
            <a:r>
              <a:rPr lang="en-US" sz="2049">
                <a:solidFill>
                  <a:srgbClr val="545454"/>
                </a:solidFill>
                <a:latin typeface="DM Sans"/>
              </a:rPr>
              <a:t>Validation Loss : Ditampilkan dengan garis putus-putus merah. Validation loss menunjukkan seberapa baik model memprediksi data validasi, yang tidak pernah dilihat selama pelatihan. Nilai validation loss juga menurun pada awalnya, tetapi kemudian menunjukkan beberapa fluktuasi. Pada epoch ke-50, nilai validation loss sekitar 0.5 sampai 1.</a:t>
            </a:r>
          </a:p>
          <a:p>
            <a:pPr algn="just">
              <a:lnSpc>
                <a:spcPts val="2459"/>
              </a:lnSpc>
            </a:pPr>
          </a:p>
        </p:txBody>
      </p:sp>
      <p:sp>
        <p:nvSpPr>
          <p:cNvPr name="TextBox 18" id="18"/>
          <p:cNvSpPr txBox="true"/>
          <p:nvPr/>
        </p:nvSpPr>
        <p:spPr>
          <a:xfrm rot="0">
            <a:off x="10284078" y="9488577"/>
            <a:ext cx="7472657" cy="409576"/>
          </a:xfrm>
          <a:prstGeom prst="rect">
            <a:avLst/>
          </a:prstGeom>
        </p:spPr>
        <p:txBody>
          <a:bodyPr anchor="t" rtlCol="false" tIns="0" lIns="0" bIns="0" rIns="0">
            <a:spAutoFit/>
          </a:bodyPr>
          <a:lstStyle/>
          <a:p>
            <a:pPr algn="r">
              <a:lnSpc>
                <a:spcPts val="3000"/>
              </a:lnSpc>
            </a:pPr>
            <a:r>
              <a:rPr lang="en-US" sz="3000">
                <a:solidFill>
                  <a:srgbClr val="FF3F35"/>
                </a:solidFill>
                <a:latin typeface="Kollektif Bold"/>
              </a:rPr>
              <a:t>B) VISUALISASI LOSS ALEX NET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39960" y="906193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5974" y="831845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5974" y="9889196"/>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7192" y="9940819"/>
            <a:ext cx="581136" cy="581136"/>
          </a:xfrm>
          <a:custGeom>
            <a:avLst/>
            <a:gdLst/>
            <a:ahLst/>
            <a:cxnLst/>
            <a:rect r="r" b="b" t="t" l="l"/>
            <a:pathLst>
              <a:path h="581136" w="581136">
                <a:moveTo>
                  <a:pt x="0" y="0"/>
                </a:moveTo>
                <a:lnTo>
                  <a:pt x="581136" y="0"/>
                </a:lnTo>
                <a:lnTo>
                  <a:pt x="581136" y="581137"/>
                </a:lnTo>
                <a:lnTo>
                  <a:pt x="0" y="581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797532" y="9340307"/>
            <a:ext cx="496651" cy="496651"/>
          </a:xfrm>
          <a:custGeom>
            <a:avLst/>
            <a:gdLst/>
            <a:ahLst/>
            <a:cxnLst/>
            <a:rect r="r" b="b" t="t" l="l"/>
            <a:pathLst>
              <a:path h="496651" w="496651">
                <a:moveTo>
                  <a:pt x="0" y="0"/>
                </a:moveTo>
                <a:lnTo>
                  <a:pt x="496651" y="0"/>
                </a:lnTo>
                <a:lnTo>
                  <a:pt x="496651" y="496651"/>
                </a:lnTo>
                <a:lnTo>
                  <a:pt x="0" y="496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797532" y="9836958"/>
            <a:ext cx="496651" cy="496651"/>
          </a:xfrm>
          <a:custGeom>
            <a:avLst/>
            <a:gdLst/>
            <a:ahLst/>
            <a:cxnLst/>
            <a:rect r="r" b="b" t="t" l="l"/>
            <a:pathLst>
              <a:path h="496651" w="496651">
                <a:moveTo>
                  <a:pt x="0" y="0"/>
                </a:moveTo>
                <a:lnTo>
                  <a:pt x="496651" y="0"/>
                </a:lnTo>
                <a:lnTo>
                  <a:pt x="496651" y="496650"/>
                </a:lnTo>
                <a:lnTo>
                  <a:pt x="0" y="496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832906" y="8231800"/>
            <a:ext cx="496651" cy="496651"/>
          </a:xfrm>
          <a:custGeom>
            <a:avLst/>
            <a:gdLst/>
            <a:ahLst/>
            <a:cxnLst/>
            <a:rect r="r" b="b" t="t" l="l"/>
            <a:pathLst>
              <a:path h="496651" w="496651">
                <a:moveTo>
                  <a:pt x="0" y="0"/>
                </a:moveTo>
                <a:lnTo>
                  <a:pt x="496651" y="0"/>
                </a:lnTo>
                <a:lnTo>
                  <a:pt x="496651" y="496651"/>
                </a:lnTo>
                <a:lnTo>
                  <a:pt x="0" y="496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271330" y="10000018"/>
            <a:ext cx="496651" cy="496651"/>
          </a:xfrm>
          <a:custGeom>
            <a:avLst/>
            <a:gdLst/>
            <a:ahLst/>
            <a:cxnLst/>
            <a:rect r="r" b="b" t="t" l="l"/>
            <a:pathLst>
              <a:path h="496651" w="496651">
                <a:moveTo>
                  <a:pt x="0" y="0"/>
                </a:moveTo>
                <a:lnTo>
                  <a:pt x="496651" y="0"/>
                </a:lnTo>
                <a:lnTo>
                  <a:pt x="496651" y="496651"/>
                </a:lnTo>
                <a:lnTo>
                  <a:pt x="0" y="496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16804231" y="10000018"/>
            <a:ext cx="496651" cy="496651"/>
          </a:xfrm>
          <a:custGeom>
            <a:avLst/>
            <a:gdLst/>
            <a:ahLst/>
            <a:cxnLst/>
            <a:rect r="r" b="b" t="t" l="l"/>
            <a:pathLst>
              <a:path h="496651" w="496651">
                <a:moveTo>
                  <a:pt x="0" y="0"/>
                </a:moveTo>
                <a:lnTo>
                  <a:pt x="496651" y="0"/>
                </a:lnTo>
                <a:lnTo>
                  <a:pt x="496651" y="496651"/>
                </a:lnTo>
                <a:lnTo>
                  <a:pt x="0" y="496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5400000">
            <a:off x="16262557" y="10000018"/>
            <a:ext cx="496651" cy="496651"/>
          </a:xfrm>
          <a:custGeom>
            <a:avLst/>
            <a:gdLst/>
            <a:ahLst/>
            <a:cxnLst/>
            <a:rect r="r" b="b" t="t" l="l"/>
            <a:pathLst>
              <a:path h="496651" w="496651">
                <a:moveTo>
                  <a:pt x="496651" y="496651"/>
                </a:moveTo>
                <a:lnTo>
                  <a:pt x="0" y="496651"/>
                </a:lnTo>
                <a:lnTo>
                  <a:pt x="0" y="0"/>
                </a:lnTo>
                <a:lnTo>
                  <a:pt x="496651" y="0"/>
                </a:lnTo>
                <a:lnTo>
                  <a:pt x="496651" y="49665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true" rot="-10800000">
            <a:off x="15765907" y="10000018"/>
            <a:ext cx="496651" cy="496651"/>
          </a:xfrm>
          <a:custGeom>
            <a:avLst/>
            <a:gdLst/>
            <a:ahLst/>
            <a:cxnLst/>
            <a:rect r="r" b="b" t="t" l="l"/>
            <a:pathLst>
              <a:path h="496651" w="496651">
                <a:moveTo>
                  <a:pt x="496650" y="496651"/>
                </a:moveTo>
                <a:lnTo>
                  <a:pt x="0" y="496651"/>
                </a:lnTo>
                <a:lnTo>
                  <a:pt x="0" y="0"/>
                </a:lnTo>
                <a:lnTo>
                  <a:pt x="496650" y="0"/>
                </a:lnTo>
                <a:lnTo>
                  <a:pt x="496650" y="49665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0" y="1174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D. MODEL EVALUATION &amp; VISUALIZATION</a:t>
            </a:r>
          </a:p>
        </p:txBody>
      </p:sp>
      <p:grpSp>
        <p:nvGrpSpPr>
          <p:cNvPr name="Group 14" id="14"/>
          <p:cNvGrpSpPr/>
          <p:nvPr/>
        </p:nvGrpSpPr>
        <p:grpSpPr>
          <a:xfrm rot="0">
            <a:off x="547863" y="6032091"/>
            <a:ext cx="17420217" cy="4095739"/>
            <a:chOff x="0" y="0"/>
            <a:chExt cx="4588041" cy="1078713"/>
          </a:xfrm>
        </p:grpSpPr>
        <p:sp>
          <p:nvSpPr>
            <p:cNvPr name="Freeform 15" id="15"/>
            <p:cNvSpPr/>
            <p:nvPr/>
          </p:nvSpPr>
          <p:spPr>
            <a:xfrm flipH="false" flipV="false" rot="0">
              <a:off x="0" y="0"/>
              <a:ext cx="4588041" cy="1078713"/>
            </a:xfrm>
            <a:custGeom>
              <a:avLst/>
              <a:gdLst/>
              <a:ahLst/>
              <a:cxnLst/>
              <a:rect r="r" b="b" t="t" l="l"/>
              <a:pathLst>
                <a:path h="1078713" w="4588041">
                  <a:moveTo>
                    <a:pt x="0" y="0"/>
                  </a:moveTo>
                  <a:lnTo>
                    <a:pt x="4588041" y="0"/>
                  </a:lnTo>
                  <a:lnTo>
                    <a:pt x="4588041" y="1078713"/>
                  </a:lnTo>
                  <a:lnTo>
                    <a:pt x="0" y="1078713"/>
                  </a:lnTo>
                  <a:close/>
                </a:path>
              </a:pathLst>
            </a:custGeom>
            <a:solidFill>
              <a:srgbClr val="000000">
                <a:alpha val="0"/>
              </a:srgbClr>
            </a:solidFill>
            <a:ln w="85725" cap="sq">
              <a:solidFill>
                <a:srgbClr val="FF3F35"/>
              </a:solidFill>
              <a:prstDash val="solid"/>
              <a:miter/>
            </a:ln>
          </p:spPr>
        </p:sp>
        <p:sp>
          <p:nvSpPr>
            <p:cNvPr name="TextBox 16" id="16"/>
            <p:cNvSpPr txBox="true"/>
            <p:nvPr/>
          </p:nvSpPr>
          <p:spPr>
            <a:xfrm>
              <a:off x="0" y="19050"/>
              <a:ext cx="4588041" cy="1059663"/>
            </a:xfrm>
            <a:prstGeom prst="rect">
              <a:avLst/>
            </a:prstGeom>
          </p:spPr>
          <p:txBody>
            <a:bodyPr anchor="ctr" rtlCol="false" tIns="50800" lIns="50800" bIns="50800" rIns="50800"/>
            <a:lstStyle/>
            <a:p>
              <a:pPr algn="ctr">
                <a:lnSpc>
                  <a:spcPts val="2553"/>
                </a:lnSpc>
              </a:pPr>
            </a:p>
          </p:txBody>
        </p:sp>
      </p:grpSp>
      <p:grpSp>
        <p:nvGrpSpPr>
          <p:cNvPr name="Group 17" id="17"/>
          <p:cNvGrpSpPr/>
          <p:nvPr/>
        </p:nvGrpSpPr>
        <p:grpSpPr>
          <a:xfrm rot="0">
            <a:off x="547863" y="1688390"/>
            <a:ext cx="17420217" cy="4200826"/>
            <a:chOff x="0" y="0"/>
            <a:chExt cx="4588041" cy="1106390"/>
          </a:xfrm>
        </p:grpSpPr>
        <p:sp>
          <p:nvSpPr>
            <p:cNvPr name="Freeform 18" id="18"/>
            <p:cNvSpPr/>
            <p:nvPr/>
          </p:nvSpPr>
          <p:spPr>
            <a:xfrm flipH="false" flipV="false" rot="0">
              <a:off x="0" y="0"/>
              <a:ext cx="4588041" cy="1106390"/>
            </a:xfrm>
            <a:custGeom>
              <a:avLst/>
              <a:gdLst/>
              <a:ahLst/>
              <a:cxnLst/>
              <a:rect r="r" b="b" t="t" l="l"/>
              <a:pathLst>
                <a:path h="1106390" w="4588041">
                  <a:moveTo>
                    <a:pt x="0" y="0"/>
                  </a:moveTo>
                  <a:lnTo>
                    <a:pt x="4588041" y="0"/>
                  </a:lnTo>
                  <a:lnTo>
                    <a:pt x="4588041" y="1106390"/>
                  </a:lnTo>
                  <a:lnTo>
                    <a:pt x="0" y="1106390"/>
                  </a:lnTo>
                  <a:close/>
                </a:path>
              </a:pathLst>
            </a:custGeom>
            <a:solidFill>
              <a:srgbClr val="000000">
                <a:alpha val="0"/>
              </a:srgbClr>
            </a:solidFill>
            <a:ln w="85725" cap="sq">
              <a:solidFill>
                <a:srgbClr val="EDA735"/>
              </a:solidFill>
              <a:prstDash val="solid"/>
              <a:miter/>
            </a:ln>
          </p:spPr>
        </p:sp>
        <p:sp>
          <p:nvSpPr>
            <p:cNvPr name="TextBox 19" id="19"/>
            <p:cNvSpPr txBox="true"/>
            <p:nvPr/>
          </p:nvSpPr>
          <p:spPr>
            <a:xfrm>
              <a:off x="0" y="19050"/>
              <a:ext cx="4588041" cy="1087340"/>
            </a:xfrm>
            <a:prstGeom prst="rect">
              <a:avLst/>
            </a:prstGeom>
          </p:spPr>
          <p:txBody>
            <a:bodyPr anchor="ctr" rtlCol="false" tIns="50800" lIns="50800" bIns="50800" rIns="50800"/>
            <a:lstStyle/>
            <a:p>
              <a:pPr algn="ctr">
                <a:lnSpc>
                  <a:spcPts val="2553"/>
                </a:lnSpc>
              </a:pPr>
            </a:p>
          </p:txBody>
        </p:sp>
      </p:grpSp>
      <p:grpSp>
        <p:nvGrpSpPr>
          <p:cNvPr name="Group 20" id="20"/>
          <p:cNvGrpSpPr/>
          <p:nvPr/>
        </p:nvGrpSpPr>
        <p:grpSpPr>
          <a:xfrm rot="0">
            <a:off x="306226" y="920750"/>
            <a:ext cx="7545449" cy="605126"/>
            <a:chOff x="0" y="0"/>
            <a:chExt cx="2435818" cy="195347"/>
          </a:xfrm>
        </p:grpSpPr>
        <p:sp>
          <p:nvSpPr>
            <p:cNvPr name="Freeform 21" id="21"/>
            <p:cNvSpPr/>
            <p:nvPr/>
          </p:nvSpPr>
          <p:spPr>
            <a:xfrm flipH="false" flipV="false" rot="0">
              <a:off x="0" y="0"/>
              <a:ext cx="2435818" cy="195347"/>
            </a:xfrm>
            <a:custGeom>
              <a:avLst/>
              <a:gdLst/>
              <a:ahLst/>
              <a:cxnLst/>
              <a:rect r="r" b="b" t="t" l="l"/>
              <a:pathLst>
                <a:path h="195347" w="2435818">
                  <a:moveTo>
                    <a:pt x="52328" y="0"/>
                  </a:moveTo>
                  <a:lnTo>
                    <a:pt x="2383490" y="0"/>
                  </a:lnTo>
                  <a:cubicBezTo>
                    <a:pt x="2412390" y="0"/>
                    <a:pt x="2435818" y="23428"/>
                    <a:pt x="2435818" y="52328"/>
                  </a:cubicBezTo>
                  <a:lnTo>
                    <a:pt x="2435818" y="143019"/>
                  </a:lnTo>
                  <a:cubicBezTo>
                    <a:pt x="2435818" y="171919"/>
                    <a:pt x="2412390" y="195347"/>
                    <a:pt x="2383490" y="195347"/>
                  </a:cubicBezTo>
                  <a:lnTo>
                    <a:pt x="52328" y="195347"/>
                  </a:lnTo>
                  <a:cubicBezTo>
                    <a:pt x="38450" y="195347"/>
                    <a:pt x="25140" y="189833"/>
                    <a:pt x="15327" y="180020"/>
                  </a:cubicBezTo>
                  <a:cubicBezTo>
                    <a:pt x="5513" y="170207"/>
                    <a:pt x="0" y="156897"/>
                    <a:pt x="0" y="143019"/>
                  </a:cubicBezTo>
                  <a:lnTo>
                    <a:pt x="0" y="52328"/>
                  </a:lnTo>
                  <a:cubicBezTo>
                    <a:pt x="0" y="23428"/>
                    <a:pt x="23428" y="0"/>
                    <a:pt x="52328" y="0"/>
                  </a:cubicBezTo>
                  <a:close/>
                </a:path>
              </a:pathLst>
            </a:custGeom>
            <a:solidFill>
              <a:srgbClr val="7ED957"/>
            </a:solidFill>
          </p:spPr>
        </p:sp>
        <p:sp>
          <p:nvSpPr>
            <p:cNvPr name="TextBox 22" id="22"/>
            <p:cNvSpPr txBox="true"/>
            <p:nvPr/>
          </p:nvSpPr>
          <p:spPr>
            <a:xfrm>
              <a:off x="0" y="19050"/>
              <a:ext cx="2435818" cy="176297"/>
            </a:xfrm>
            <a:prstGeom prst="rect">
              <a:avLst/>
            </a:prstGeom>
          </p:spPr>
          <p:txBody>
            <a:bodyPr anchor="ctr" rtlCol="false" tIns="50800" lIns="50800" bIns="50800" rIns="50800"/>
            <a:lstStyle/>
            <a:p>
              <a:pPr algn="ctr">
                <a:lnSpc>
                  <a:spcPts val="2553"/>
                </a:lnSpc>
              </a:pPr>
            </a:p>
          </p:txBody>
        </p:sp>
      </p:grpSp>
      <p:sp>
        <p:nvSpPr>
          <p:cNvPr name="Freeform 23" id="23"/>
          <p:cNvSpPr/>
          <p:nvPr/>
        </p:nvSpPr>
        <p:spPr>
          <a:xfrm flipH="false" flipV="false" rot="0">
            <a:off x="985324" y="1849651"/>
            <a:ext cx="4892463" cy="3864587"/>
          </a:xfrm>
          <a:custGeom>
            <a:avLst/>
            <a:gdLst/>
            <a:ahLst/>
            <a:cxnLst/>
            <a:rect r="r" b="b" t="t" l="l"/>
            <a:pathLst>
              <a:path h="3864587" w="4892463">
                <a:moveTo>
                  <a:pt x="0" y="0"/>
                </a:moveTo>
                <a:lnTo>
                  <a:pt x="4892463" y="0"/>
                </a:lnTo>
                <a:lnTo>
                  <a:pt x="4892463" y="3864588"/>
                </a:lnTo>
                <a:lnTo>
                  <a:pt x="0" y="3864588"/>
                </a:lnTo>
                <a:lnTo>
                  <a:pt x="0" y="0"/>
                </a:lnTo>
                <a:close/>
              </a:path>
            </a:pathLst>
          </a:custGeom>
          <a:blipFill>
            <a:blip r:embed="rId10"/>
            <a:stretch>
              <a:fillRect l="-925" t="-920" r="0" b="-1610"/>
            </a:stretch>
          </a:blipFill>
        </p:spPr>
      </p:sp>
      <p:sp>
        <p:nvSpPr>
          <p:cNvPr name="Freeform 24" id="24"/>
          <p:cNvSpPr/>
          <p:nvPr/>
        </p:nvSpPr>
        <p:spPr>
          <a:xfrm flipH="false" flipV="false" rot="0">
            <a:off x="1028700" y="6168830"/>
            <a:ext cx="4849087" cy="3824340"/>
          </a:xfrm>
          <a:custGeom>
            <a:avLst/>
            <a:gdLst/>
            <a:ahLst/>
            <a:cxnLst/>
            <a:rect r="r" b="b" t="t" l="l"/>
            <a:pathLst>
              <a:path h="3824340" w="4849087">
                <a:moveTo>
                  <a:pt x="0" y="0"/>
                </a:moveTo>
                <a:lnTo>
                  <a:pt x="4849087" y="0"/>
                </a:lnTo>
                <a:lnTo>
                  <a:pt x="4849087" y="3824340"/>
                </a:lnTo>
                <a:lnTo>
                  <a:pt x="0" y="3824340"/>
                </a:lnTo>
                <a:lnTo>
                  <a:pt x="0" y="0"/>
                </a:lnTo>
                <a:close/>
              </a:path>
            </a:pathLst>
          </a:custGeom>
          <a:blipFill>
            <a:blip r:embed="rId11"/>
            <a:stretch>
              <a:fillRect l="-969" t="-1751" r="0" b="-983"/>
            </a:stretch>
          </a:blipFill>
        </p:spPr>
      </p:sp>
      <p:sp>
        <p:nvSpPr>
          <p:cNvPr name="TextBox 25" id="25"/>
          <p:cNvSpPr txBox="true"/>
          <p:nvPr/>
        </p:nvSpPr>
        <p:spPr>
          <a:xfrm rot="0">
            <a:off x="10284078" y="5304662"/>
            <a:ext cx="7472657" cy="409576"/>
          </a:xfrm>
          <a:prstGeom prst="rect">
            <a:avLst/>
          </a:prstGeom>
        </p:spPr>
        <p:txBody>
          <a:bodyPr anchor="t" rtlCol="false" tIns="0" lIns="0" bIns="0" rIns="0">
            <a:spAutoFit/>
          </a:bodyPr>
          <a:lstStyle/>
          <a:p>
            <a:pPr algn="r">
              <a:lnSpc>
                <a:spcPts val="3000"/>
              </a:lnSpc>
            </a:pPr>
            <a:r>
              <a:rPr lang="en-US" sz="3000">
                <a:solidFill>
                  <a:srgbClr val="EDA735"/>
                </a:solidFill>
                <a:latin typeface="Kollektif Bold"/>
              </a:rPr>
              <a:t>A) VISUALISASI AKURASI VGG-16</a:t>
            </a:r>
          </a:p>
        </p:txBody>
      </p:sp>
      <p:sp>
        <p:nvSpPr>
          <p:cNvPr name="TextBox 26" id="26"/>
          <p:cNvSpPr txBox="true"/>
          <p:nvPr/>
        </p:nvSpPr>
        <p:spPr>
          <a:xfrm rot="0">
            <a:off x="6289479" y="2025444"/>
            <a:ext cx="11467256" cy="3048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Training Accuracy (Akurasi Pelatihan): Ditampilkan dengan garis oranye solid. Akurasi pelatihan menunjukkan seberapa baik model bekerja pada data pelatihan. Dari grafik terlihat bahwa akurasi pelatihan meningkat secara konsisten dari sekitar 0,2 pada epoch awal hingga mendekati 1 pada epoch ke-100. Ini menunjukkan bahwa model belajar dengan baik pada data pelatihan.</a:t>
            </a:r>
          </a:p>
          <a:p>
            <a:pPr algn="just">
              <a:lnSpc>
                <a:spcPts val="2459"/>
              </a:lnSpc>
            </a:pPr>
          </a:p>
          <a:p>
            <a:pPr algn="just">
              <a:lnSpc>
                <a:spcPts val="2459"/>
              </a:lnSpc>
            </a:pPr>
            <a:r>
              <a:rPr lang="en-US" sz="2049">
                <a:solidFill>
                  <a:srgbClr val="545454"/>
                </a:solidFill>
                <a:latin typeface="DM Sans"/>
              </a:rPr>
              <a:t>Validation Accuracy (Akurasi Validasi): Ditampilkan dengan garis putus-putus berwarna hijau. Akurasi validasi menunjukkan seberapa baik model bekerja pada data yang tidak pernah dilihat selama pelatihan. Akurasi validasi juga meningkat dari sekitar 0,2 pada epoch awal hingga mendekati 0,9 pada epoch ke-100, meskipun ada beberapa fluktuasi.</a:t>
            </a:r>
          </a:p>
        </p:txBody>
      </p:sp>
      <p:sp>
        <p:nvSpPr>
          <p:cNvPr name="TextBox 27" id="27"/>
          <p:cNvSpPr txBox="true"/>
          <p:nvPr/>
        </p:nvSpPr>
        <p:spPr>
          <a:xfrm rot="0">
            <a:off x="629908" y="1035247"/>
            <a:ext cx="7221766" cy="457384"/>
          </a:xfrm>
          <a:prstGeom prst="rect">
            <a:avLst/>
          </a:prstGeom>
        </p:spPr>
        <p:txBody>
          <a:bodyPr anchor="t" rtlCol="false" tIns="0" lIns="0" bIns="0" rIns="0">
            <a:spAutoFit/>
          </a:bodyPr>
          <a:lstStyle/>
          <a:p>
            <a:pPr algn="l">
              <a:lnSpc>
                <a:spcPts val="3393"/>
              </a:lnSpc>
            </a:pPr>
            <a:r>
              <a:rPr lang="en-US" sz="3393">
                <a:solidFill>
                  <a:srgbClr val="FFFFFF"/>
                </a:solidFill>
                <a:latin typeface="Kollektif Bold"/>
              </a:rPr>
              <a:t>02. VISUALISASI MODEL VGG-16</a:t>
            </a:r>
          </a:p>
        </p:txBody>
      </p:sp>
      <p:sp>
        <p:nvSpPr>
          <p:cNvPr name="TextBox 28" id="28"/>
          <p:cNvSpPr txBox="true"/>
          <p:nvPr/>
        </p:nvSpPr>
        <p:spPr>
          <a:xfrm rot="0">
            <a:off x="6289479" y="6392952"/>
            <a:ext cx="11467256" cy="3048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Training Loss: Ditampilkan dengan garis biru solid. Training loss menunjukkan seberapa baik model memprediksi data pelatihan. Nilai training loss menurun secara signifikan pada epoch awal, dari sekitar 1.2 hingga mendekati 0.2 pada epoch ke-100. Ini menunjukkan bahwa model belajar untuk meminimalkan kesalahan pada data pelatihan dengan baik.</a:t>
            </a:r>
          </a:p>
          <a:p>
            <a:pPr algn="just">
              <a:lnSpc>
                <a:spcPts val="2459"/>
              </a:lnSpc>
            </a:pPr>
          </a:p>
          <a:p>
            <a:pPr algn="just">
              <a:lnSpc>
                <a:spcPts val="2459"/>
              </a:lnSpc>
            </a:pPr>
            <a:r>
              <a:rPr lang="en-US" sz="2049">
                <a:solidFill>
                  <a:srgbClr val="545454"/>
                </a:solidFill>
                <a:latin typeface="DM Sans"/>
              </a:rPr>
              <a:t>Validation Loss: Ditampilkan dengan garis putus-putus merah. Validation loss menunjukkan seberapa baik model memprediksi data validasi, yang tidak pernah dilihat selama pelatihan. Nilai validation loss juga menurun pada awalnya, tetapi kemudian menunjukkan beberapa fluktuasi. Pada epoch ke-100, nilai validation loss berada di kisaran 0.5 hingga 1.4, menunjukkan adanya variabilitas dalam performa model pada data yang tidak terlihat selama pelatihan.</a:t>
            </a:r>
          </a:p>
        </p:txBody>
      </p:sp>
      <p:sp>
        <p:nvSpPr>
          <p:cNvPr name="TextBox 29" id="29"/>
          <p:cNvSpPr txBox="true"/>
          <p:nvPr/>
        </p:nvSpPr>
        <p:spPr>
          <a:xfrm rot="0">
            <a:off x="10284078" y="9488577"/>
            <a:ext cx="7472657" cy="409576"/>
          </a:xfrm>
          <a:prstGeom prst="rect">
            <a:avLst/>
          </a:prstGeom>
        </p:spPr>
        <p:txBody>
          <a:bodyPr anchor="t" rtlCol="false" tIns="0" lIns="0" bIns="0" rIns="0">
            <a:spAutoFit/>
          </a:bodyPr>
          <a:lstStyle/>
          <a:p>
            <a:pPr algn="r">
              <a:lnSpc>
                <a:spcPts val="3000"/>
              </a:lnSpc>
            </a:pPr>
            <a:r>
              <a:rPr lang="en-US" sz="3000">
                <a:solidFill>
                  <a:srgbClr val="FF3F35"/>
                </a:solidFill>
                <a:latin typeface="Kollektif Bold"/>
              </a:rPr>
              <a:t>B) VISUALISASI LOSS VGG-16</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239960" y="906193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5974" y="831845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5974" y="9889196"/>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7192" y="9996432"/>
            <a:ext cx="581136" cy="581136"/>
          </a:xfrm>
          <a:custGeom>
            <a:avLst/>
            <a:gdLst/>
            <a:ahLst/>
            <a:cxnLst/>
            <a:rect r="r" b="b" t="t" l="l"/>
            <a:pathLst>
              <a:path h="581136" w="581136">
                <a:moveTo>
                  <a:pt x="0" y="0"/>
                </a:moveTo>
                <a:lnTo>
                  <a:pt x="581136" y="0"/>
                </a:lnTo>
                <a:lnTo>
                  <a:pt x="581136" y="581136"/>
                </a:lnTo>
                <a:lnTo>
                  <a:pt x="0" y="58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797532" y="9340307"/>
            <a:ext cx="496651" cy="496651"/>
          </a:xfrm>
          <a:custGeom>
            <a:avLst/>
            <a:gdLst/>
            <a:ahLst/>
            <a:cxnLst/>
            <a:rect r="r" b="b" t="t" l="l"/>
            <a:pathLst>
              <a:path h="496651" w="496651">
                <a:moveTo>
                  <a:pt x="0" y="0"/>
                </a:moveTo>
                <a:lnTo>
                  <a:pt x="496651" y="0"/>
                </a:lnTo>
                <a:lnTo>
                  <a:pt x="496651" y="496651"/>
                </a:lnTo>
                <a:lnTo>
                  <a:pt x="0" y="496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797532" y="9836958"/>
            <a:ext cx="496651" cy="496651"/>
          </a:xfrm>
          <a:custGeom>
            <a:avLst/>
            <a:gdLst/>
            <a:ahLst/>
            <a:cxnLst/>
            <a:rect r="r" b="b" t="t" l="l"/>
            <a:pathLst>
              <a:path h="496651" w="496651">
                <a:moveTo>
                  <a:pt x="0" y="0"/>
                </a:moveTo>
                <a:lnTo>
                  <a:pt x="496651" y="0"/>
                </a:lnTo>
                <a:lnTo>
                  <a:pt x="496651" y="496650"/>
                </a:lnTo>
                <a:lnTo>
                  <a:pt x="0" y="496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832906" y="8231800"/>
            <a:ext cx="496651" cy="496651"/>
          </a:xfrm>
          <a:custGeom>
            <a:avLst/>
            <a:gdLst/>
            <a:ahLst/>
            <a:cxnLst/>
            <a:rect r="r" b="b" t="t" l="l"/>
            <a:pathLst>
              <a:path h="496651" w="496651">
                <a:moveTo>
                  <a:pt x="0" y="0"/>
                </a:moveTo>
                <a:lnTo>
                  <a:pt x="496651" y="0"/>
                </a:lnTo>
                <a:lnTo>
                  <a:pt x="496651" y="496651"/>
                </a:lnTo>
                <a:lnTo>
                  <a:pt x="0" y="496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271330" y="10000018"/>
            <a:ext cx="496651" cy="496651"/>
          </a:xfrm>
          <a:custGeom>
            <a:avLst/>
            <a:gdLst/>
            <a:ahLst/>
            <a:cxnLst/>
            <a:rect r="r" b="b" t="t" l="l"/>
            <a:pathLst>
              <a:path h="496651" w="496651">
                <a:moveTo>
                  <a:pt x="0" y="0"/>
                </a:moveTo>
                <a:lnTo>
                  <a:pt x="496651" y="0"/>
                </a:lnTo>
                <a:lnTo>
                  <a:pt x="496651" y="496651"/>
                </a:lnTo>
                <a:lnTo>
                  <a:pt x="0" y="496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16804231" y="10000018"/>
            <a:ext cx="496651" cy="496651"/>
          </a:xfrm>
          <a:custGeom>
            <a:avLst/>
            <a:gdLst/>
            <a:ahLst/>
            <a:cxnLst/>
            <a:rect r="r" b="b" t="t" l="l"/>
            <a:pathLst>
              <a:path h="496651" w="496651">
                <a:moveTo>
                  <a:pt x="0" y="0"/>
                </a:moveTo>
                <a:lnTo>
                  <a:pt x="496651" y="0"/>
                </a:lnTo>
                <a:lnTo>
                  <a:pt x="496651" y="496651"/>
                </a:lnTo>
                <a:lnTo>
                  <a:pt x="0" y="496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5400000">
            <a:off x="16262557" y="10000018"/>
            <a:ext cx="496651" cy="496651"/>
          </a:xfrm>
          <a:custGeom>
            <a:avLst/>
            <a:gdLst/>
            <a:ahLst/>
            <a:cxnLst/>
            <a:rect r="r" b="b" t="t" l="l"/>
            <a:pathLst>
              <a:path h="496651" w="496651">
                <a:moveTo>
                  <a:pt x="496651" y="496651"/>
                </a:moveTo>
                <a:lnTo>
                  <a:pt x="0" y="496651"/>
                </a:lnTo>
                <a:lnTo>
                  <a:pt x="0" y="0"/>
                </a:lnTo>
                <a:lnTo>
                  <a:pt x="496651" y="0"/>
                </a:lnTo>
                <a:lnTo>
                  <a:pt x="496651" y="49665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true" rot="-10800000">
            <a:off x="15765907" y="10000018"/>
            <a:ext cx="496651" cy="496651"/>
          </a:xfrm>
          <a:custGeom>
            <a:avLst/>
            <a:gdLst/>
            <a:ahLst/>
            <a:cxnLst/>
            <a:rect r="r" b="b" t="t" l="l"/>
            <a:pathLst>
              <a:path h="496651" w="496651">
                <a:moveTo>
                  <a:pt x="496650" y="496651"/>
                </a:moveTo>
                <a:lnTo>
                  <a:pt x="0" y="496651"/>
                </a:lnTo>
                <a:lnTo>
                  <a:pt x="0" y="0"/>
                </a:lnTo>
                <a:lnTo>
                  <a:pt x="496650" y="0"/>
                </a:lnTo>
                <a:lnTo>
                  <a:pt x="496650" y="49665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0" y="1174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D. MODEL EVALUATION &amp; VISUALIZATION</a:t>
            </a:r>
          </a:p>
        </p:txBody>
      </p:sp>
      <p:grpSp>
        <p:nvGrpSpPr>
          <p:cNvPr name="Group 14" id="14"/>
          <p:cNvGrpSpPr/>
          <p:nvPr/>
        </p:nvGrpSpPr>
        <p:grpSpPr>
          <a:xfrm rot="0">
            <a:off x="547863" y="6032091"/>
            <a:ext cx="17420217" cy="4095739"/>
            <a:chOff x="0" y="0"/>
            <a:chExt cx="4588041" cy="1078713"/>
          </a:xfrm>
        </p:grpSpPr>
        <p:sp>
          <p:nvSpPr>
            <p:cNvPr name="Freeform 15" id="15"/>
            <p:cNvSpPr/>
            <p:nvPr/>
          </p:nvSpPr>
          <p:spPr>
            <a:xfrm flipH="false" flipV="false" rot="0">
              <a:off x="0" y="0"/>
              <a:ext cx="4588041" cy="1078713"/>
            </a:xfrm>
            <a:custGeom>
              <a:avLst/>
              <a:gdLst/>
              <a:ahLst/>
              <a:cxnLst/>
              <a:rect r="r" b="b" t="t" l="l"/>
              <a:pathLst>
                <a:path h="1078713" w="4588041">
                  <a:moveTo>
                    <a:pt x="0" y="0"/>
                  </a:moveTo>
                  <a:lnTo>
                    <a:pt x="4588041" y="0"/>
                  </a:lnTo>
                  <a:lnTo>
                    <a:pt x="4588041" y="1078713"/>
                  </a:lnTo>
                  <a:lnTo>
                    <a:pt x="0" y="1078713"/>
                  </a:lnTo>
                  <a:close/>
                </a:path>
              </a:pathLst>
            </a:custGeom>
            <a:solidFill>
              <a:srgbClr val="000000">
                <a:alpha val="0"/>
              </a:srgbClr>
            </a:solidFill>
            <a:ln w="85725" cap="sq">
              <a:solidFill>
                <a:srgbClr val="FF3F35"/>
              </a:solidFill>
              <a:prstDash val="solid"/>
              <a:miter/>
            </a:ln>
          </p:spPr>
        </p:sp>
        <p:sp>
          <p:nvSpPr>
            <p:cNvPr name="TextBox 16" id="16"/>
            <p:cNvSpPr txBox="true"/>
            <p:nvPr/>
          </p:nvSpPr>
          <p:spPr>
            <a:xfrm>
              <a:off x="0" y="19050"/>
              <a:ext cx="4588041" cy="1059663"/>
            </a:xfrm>
            <a:prstGeom prst="rect">
              <a:avLst/>
            </a:prstGeom>
          </p:spPr>
          <p:txBody>
            <a:bodyPr anchor="ctr" rtlCol="false" tIns="50800" lIns="50800" bIns="50800" rIns="50800"/>
            <a:lstStyle/>
            <a:p>
              <a:pPr algn="ctr">
                <a:lnSpc>
                  <a:spcPts val="2553"/>
                </a:lnSpc>
              </a:pPr>
            </a:p>
          </p:txBody>
        </p:sp>
      </p:grpSp>
      <p:grpSp>
        <p:nvGrpSpPr>
          <p:cNvPr name="Group 17" id="17"/>
          <p:cNvGrpSpPr/>
          <p:nvPr/>
        </p:nvGrpSpPr>
        <p:grpSpPr>
          <a:xfrm rot="0">
            <a:off x="547863" y="1688390"/>
            <a:ext cx="17420217" cy="4200826"/>
            <a:chOff x="0" y="0"/>
            <a:chExt cx="4588041" cy="1106390"/>
          </a:xfrm>
        </p:grpSpPr>
        <p:sp>
          <p:nvSpPr>
            <p:cNvPr name="Freeform 18" id="18"/>
            <p:cNvSpPr/>
            <p:nvPr/>
          </p:nvSpPr>
          <p:spPr>
            <a:xfrm flipH="false" flipV="false" rot="0">
              <a:off x="0" y="0"/>
              <a:ext cx="4588041" cy="1106390"/>
            </a:xfrm>
            <a:custGeom>
              <a:avLst/>
              <a:gdLst/>
              <a:ahLst/>
              <a:cxnLst/>
              <a:rect r="r" b="b" t="t" l="l"/>
              <a:pathLst>
                <a:path h="1106390" w="4588041">
                  <a:moveTo>
                    <a:pt x="0" y="0"/>
                  </a:moveTo>
                  <a:lnTo>
                    <a:pt x="4588041" y="0"/>
                  </a:lnTo>
                  <a:lnTo>
                    <a:pt x="4588041" y="1106390"/>
                  </a:lnTo>
                  <a:lnTo>
                    <a:pt x="0" y="1106390"/>
                  </a:lnTo>
                  <a:close/>
                </a:path>
              </a:pathLst>
            </a:custGeom>
            <a:solidFill>
              <a:srgbClr val="000000">
                <a:alpha val="0"/>
              </a:srgbClr>
            </a:solidFill>
            <a:ln w="85725" cap="sq">
              <a:solidFill>
                <a:srgbClr val="EDA735"/>
              </a:solidFill>
              <a:prstDash val="solid"/>
              <a:miter/>
            </a:ln>
          </p:spPr>
        </p:sp>
        <p:sp>
          <p:nvSpPr>
            <p:cNvPr name="TextBox 19" id="19"/>
            <p:cNvSpPr txBox="true"/>
            <p:nvPr/>
          </p:nvSpPr>
          <p:spPr>
            <a:xfrm>
              <a:off x="0" y="19050"/>
              <a:ext cx="4588041" cy="1087340"/>
            </a:xfrm>
            <a:prstGeom prst="rect">
              <a:avLst/>
            </a:prstGeom>
          </p:spPr>
          <p:txBody>
            <a:bodyPr anchor="ctr" rtlCol="false" tIns="50800" lIns="50800" bIns="50800" rIns="50800"/>
            <a:lstStyle/>
            <a:p>
              <a:pPr algn="ctr">
                <a:lnSpc>
                  <a:spcPts val="2553"/>
                </a:lnSpc>
              </a:pPr>
            </a:p>
          </p:txBody>
        </p:sp>
      </p:grpSp>
      <p:grpSp>
        <p:nvGrpSpPr>
          <p:cNvPr name="Group 20" id="20"/>
          <p:cNvGrpSpPr/>
          <p:nvPr/>
        </p:nvGrpSpPr>
        <p:grpSpPr>
          <a:xfrm rot="0">
            <a:off x="306226" y="920750"/>
            <a:ext cx="7526395" cy="605126"/>
            <a:chOff x="0" y="0"/>
            <a:chExt cx="2429667" cy="195347"/>
          </a:xfrm>
        </p:grpSpPr>
        <p:sp>
          <p:nvSpPr>
            <p:cNvPr name="Freeform 21" id="21"/>
            <p:cNvSpPr/>
            <p:nvPr/>
          </p:nvSpPr>
          <p:spPr>
            <a:xfrm flipH="false" flipV="false" rot="0">
              <a:off x="0" y="0"/>
              <a:ext cx="2429667" cy="195347"/>
            </a:xfrm>
            <a:custGeom>
              <a:avLst/>
              <a:gdLst/>
              <a:ahLst/>
              <a:cxnLst/>
              <a:rect r="r" b="b" t="t" l="l"/>
              <a:pathLst>
                <a:path h="195347" w="2429667">
                  <a:moveTo>
                    <a:pt x="52460" y="0"/>
                  </a:moveTo>
                  <a:lnTo>
                    <a:pt x="2377207" y="0"/>
                  </a:lnTo>
                  <a:cubicBezTo>
                    <a:pt x="2406180" y="0"/>
                    <a:pt x="2429667" y="23487"/>
                    <a:pt x="2429667" y="52460"/>
                  </a:cubicBezTo>
                  <a:lnTo>
                    <a:pt x="2429667" y="142886"/>
                  </a:lnTo>
                  <a:cubicBezTo>
                    <a:pt x="2429667" y="171859"/>
                    <a:pt x="2406180" y="195347"/>
                    <a:pt x="2377207" y="195347"/>
                  </a:cubicBezTo>
                  <a:lnTo>
                    <a:pt x="52460" y="195347"/>
                  </a:lnTo>
                  <a:cubicBezTo>
                    <a:pt x="23487" y="195347"/>
                    <a:pt x="0" y="171859"/>
                    <a:pt x="0" y="142886"/>
                  </a:cubicBezTo>
                  <a:lnTo>
                    <a:pt x="0" y="52460"/>
                  </a:lnTo>
                  <a:cubicBezTo>
                    <a:pt x="0" y="23487"/>
                    <a:pt x="23487" y="0"/>
                    <a:pt x="52460" y="0"/>
                  </a:cubicBezTo>
                  <a:close/>
                </a:path>
              </a:pathLst>
            </a:custGeom>
            <a:solidFill>
              <a:srgbClr val="CB6CE6"/>
            </a:solidFill>
          </p:spPr>
        </p:sp>
        <p:sp>
          <p:nvSpPr>
            <p:cNvPr name="TextBox 22" id="22"/>
            <p:cNvSpPr txBox="true"/>
            <p:nvPr/>
          </p:nvSpPr>
          <p:spPr>
            <a:xfrm>
              <a:off x="0" y="19050"/>
              <a:ext cx="2429667" cy="176297"/>
            </a:xfrm>
            <a:prstGeom prst="rect">
              <a:avLst/>
            </a:prstGeom>
          </p:spPr>
          <p:txBody>
            <a:bodyPr anchor="ctr" rtlCol="false" tIns="50800" lIns="50800" bIns="50800" rIns="50800"/>
            <a:lstStyle/>
            <a:p>
              <a:pPr algn="ctr">
                <a:lnSpc>
                  <a:spcPts val="2553"/>
                </a:lnSpc>
              </a:pPr>
            </a:p>
          </p:txBody>
        </p:sp>
      </p:grpSp>
      <p:sp>
        <p:nvSpPr>
          <p:cNvPr name="Freeform 23" id="23"/>
          <p:cNvSpPr/>
          <p:nvPr/>
        </p:nvSpPr>
        <p:spPr>
          <a:xfrm flipH="false" flipV="false" rot="0">
            <a:off x="1028700" y="1820892"/>
            <a:ext cx="5005509" cy="3938726"/>
          </a:xfrm>
          <a:custGeom>
            <a:avLst/>
            <a:gdLst/>
            <a:ahLst/>
            <a:cxnLst/>
            <a:rect r="r" b="b" t="t" l="l"/>
            <a:pathLst>
              <a:path h="3938726" w="5005509">
                <a:moveTo>
                  <a:pt x="0" y="0"/>
                </a:moveTo>
                <a:lnTo>
                  <a:pt x="5005509" y="0"/>
                </a:lnTo>
                <a:lnTo>
                  <a:pt x="5005509" y="3938726"/>
                </a:lnTo>
                <a:lnTo>
                  <a:pt x="0" y="3938726"/>
                </a:lnTo>
                <a:lnTo>
                  <a:pt x="0" y="0"/>
                </a:lnTo>
                <a:close/>
              </a:path>
            </a:pathLst>
          </a:custGeom>
          <a:blipFill>
            <a:blip r:embed="rId10"/>
            <a:stretch>
              <a:fillRect l="-854" t="-1536" r="0" b="-1316"/>
            </a:stretch>
          </a:blipFill>
        </p:spPr>
      </p:sp>
      <p:sp>
        <p:nvSpPr>
          <p:cNvPr name="Freeform 24" id="24"/>
          <p:cNvSpPr/>
          <p:nvPr/>
        </p:nvSpPr>
        <p:spPr>
          <a:xfrm flipH="false" flipV="false" rot="0">
            <a:off x="1029364" y="6143534"/>
            <a:ext cx="5004845" cy="3882379"/>
          </a:xfrm>
          <a:custGeom>
            <a:avLst/>
            <a:gdLst/>
            <a:ahLst/>
            <a:cxnLst/>
            <a:rect r="r" b="b" t="t" l="l"/>
            <a:pathLst>
              <a:path h="3882379" w="5004845">
                <a:moveTo>
                  <a:pt x="0" y="0"/>
                </a:moveTo>
                <a:lnTo>
                  <a:pt x="5004845" y="0"/>
                </a:lnTo>
                <a:lnTo>
                  <a:pt x="5004845" y="3882379"/>
                </a:lnTo>
                <a:lnTo>
                  <a:pt x="0" y="3882379"/>
                </a:lnTo>
                <a:lnTo>
                  <a:pt x="0" y="0"/>
                </a:lnTo>
                <a:close/>
              </a:path>
            </a:pathLst>
          </a:custGeom>
          <a:blipFill>
            <a:blip r:embed="rId11"/>
            <a:stretch>
              <a:fillRect l="-1030" t="-1821" r="0" b="-1960"/>
            </a:stretch>
          </a:blipFill>
        </p:spPr>
      </p:sp>
      <p:sp>
        <p:nvSpPr>
          <p:cNvPr name="TextBox 25" id="25"/>
          <p:cNvSpPr txBox="true"/>
          <p:nvPr/>
        </p:nvSpPr>
        <p:spPr>
          <a:xfrm rot="0">
            <a:off x="10284078" y="5304662"/>
            <a:ext cx="7472657" cy="409576"/>
          </a:xfrm>
          <a:prstGeom prst="rect">
            <a:avLst/>
          </a:prstGeom>
        </p:spPr>
        <p:txBody>
          <a:bodyPr anchor="t" rtlCol="false" tIns="0" lIns="0" bIns="0" rIns="0">
            <a:spAutoFit/>
          </a:bodyPr>
          <a:lstStyle/>
          <a:p>
            <a:pPr algn="r">
              <a:lnSpc>
                <a:spcPts val="3000"/>
              </a:lnSpc>
            </a:pPr>
            <a:r>
              <a:rPr lang="en-US" sz="3000">
                <a:solidFill>
                  <a:srgbClr val="EDA735"/>
                </a:solidFill>
                <a:latin typeface="Kollektif Bold"/>
              </a:rPr>
              <a:t>A) VISUALISASI AKURASI RESNET</a:t>
            </a:r>
          </a:p>
        </p:txBody>
      </p:sp>
      <p:sp>
        <p:nvSpPr>
          <p:cNvPr name="TextBox 26" id="26"/>
          <p:cNvSpPr txBox="true"/>
          <p:nvPr/>
        </p:nvSpPr>
        <p:spPr>
          <a:xfrm rot="0">
            <a:off x="6289479" y="2025444"/>
            <a:ext cx="11467256" cy="3048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Training Accuracy: Ditampilkan dengan garis oranye solid. Nilai training accuracy meningkat secara signifikan pada epoch awal, dari sekitar 0.3 hingga mendekati 0.9 pada epoch ke-50. Ini menunjukkan bahwa model semakin baik dalam mengklasifikasikan data pelatihan seiring berjalannya waktu.</a:t>
            </a:r>
          </a:p>
          <a:p>
            <a:pPr algn="just">
              <a:lnSpc>
                <a:spcPts val="2459"/>
              </a:lnSpc>
            </a:pPr>
          </a:p>
          <a:p>
            <a:pPr algn="just">
              <a:lnSpc>
                <a:spcPts val="2459"/>
              </a:lnSpc>
            </a:pPr>
            <a:r>
              <a:rPr lang="en-US" sz="2049">
                <a:solidFill>
                  <a:srgbClr val="545454"/>
                </a:solidFill>
                <a:latin typeface="DM Sans"/>
              </a:rPr>
              <a:t>Validation Accuracy: Ditampilkan dengan garis putus-putus hijau. Nilai validation accuracy juga meningkat, tetapi menunjukkan beberapa fluktuasi selama pelatihan. Pada epoch ke-50, nilai validation accuracy berada di kisaran 0.6 hingga 0.8, menunjukkan bahwa model memiliki performa yang cukup baik pada data yang tidak terlihat selama pelatihan, meskipun ada beberapa variabilitas dalam akurasi.</a:t>
            </a:r>
          </a:p>
        </p:txBody>
      </p:sp>
      <p:sp>
        <p:nvSpPr>
          <p:cNvPr name="TextBox 27" id="27"/>
          <p:cNvSpPr txBox="true"/>
          <p:nvPr/>
        </p:nvSpPr>
        <p:spPr>
          <a:xfrm rot="0">
            <a:off x="629908" y="1035247"/>
            <a:ext cx="6899319" cy="457384"/>
          </a:xfrm>
          <a:prstGeom prst="rect">
            <a:avLst/>
          </a:prstGeom>
        </p:spPr>
        <p:txBody>
          <a:bodyPr anchor="t" rtlCol="false" tIns="0" lIns="0" bIns="0" rIns="0">
            <a:spAutoFit/>
          </a:bodyPr>
          <a:lstStyle/>
          <a:p>
            <a:pPr algn="l">
              <a:lnSpc>
                <a:spcPts val="3393"/>
              </a:lnSpc>
            </a:pPr>
            <a:r>
              <a:rPr lang="en-US" sz="3393">
                <a:solidFill>
                  <a:srgbClr val="FFFFFF"/>
                </a:solidFill>
                <a:latin typeface="Kollektif Bold"/>
              </a:rPr>
              <a:t>03. VISUALISASI MODEL RESNET</a:t>
            </a:r>
          </a:p>
        </p:txBody>
      </p:sp>
      <p:sp>
        <p:nvSpPr>
          <p:cNvPr name="TextBox 28" id="28"/>
          <p:cNvSpPr txBox="true"/>
          <p:nvPr/>
        </p:nvSpPr>
        <p:spPr>
          <a:xfrm rot="0">
            <a:off x="6289479" y="6374991"/>
            <a:ext cx="11467256" cy="3048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Training Loss: Ditampilkan dengan garis biru solid. Training loss menunjukkan seberapa baik model memprediksi data pelatihan. Pada grafik ini, nilai training loss sangat rendah dan stabil mendekati nol setelah epoch pertama. Ini menunjukkan bahwa model belajar dengan sangat baik pada data pelatihan dan mampu meminimalkan kesalahan.</a:t>
            </a:r>
          </a:p>
          <a:p>
            <a:pPr algn="just">
              <a:lnSpc>
                <a:spcPts val="2459"/>
              </a:lnSpc>
            </a:pPr>
          </a:p>
          <a:p>
            <a:pPr algn="just">
              <a:lnSpc>
                <a:spcPts val="2459"/>
              </a:lnSpc>
            </a:pPr>
            <a:r>
              <a:rPr lang="en-US" sz="2049">
                <a:solidFill>
                  <a:srgbClr val="545454"/>
                </a:solidFill>
                <a:latin typeface="DM Sans"/>
              </a:rPr>
              <a:t>Validation Loss: Ditampilkan dengan garis putus-putus merah. Validation loss menunjukkan seberapa baik model memprediksi data validasi, yang tidak pernah dilihat selama pelatihan. Pada epoch pertama, nilai validation loss sangat tinggi, sekitar 250, namun segera turun drastis dan stabil mendekati nol setelah itu. Fluktuasi kecil pada validation loss menunjukkan bahwa model tetap menjaga performa yang baik pada data validasi setelah epoch pertama.</a:t>
            </a:r>
          </a:p>
        </p:txBody>
      </p:sp>
      <p:sp>
        <p:nvSpPr>
          <p:cNvPr name="TextBox 29" id="29"/>
          <p:cNvSpPr txBox="true"/>
          <p:nvPr/>
        </p:nvSpPr>
        <p:spPr>
          <a:xfrm rot="0">
            <a:off x="10284078" y="9488577"/>
            <a:ext cx="7472657" cy="409576"/>
          </a:xfrm>
          <a:prstGeom prst="rect">
            <a:avLst/>
          </a:prstGeom>
        </p:spPr>
        <p:txBody>
          <a:bodyPr anchor="t" rtlCol="false" tIns="0" lIns="0" bIns="0" rIns="0">
            <a:spAutoFit/>
          </a:bodyPr>
          <a:lstStyle/>
          <a:p>
            <a:pPr algn="r">
              <a:lnSpc>
                <a:spcPts val="3000"/>
              </a:lnSpc>
            </a:pPr>
            <a:r>
              <a:rPr lang="en-US" sz="3000">
                <a:solidFill>
                  <a:srgbClr val="FF3F35"/>
                </a:solidFill>
                <a:latin typeface="Kollektif Bold"/>
              </a:rPr>
              <a:t>B) VISUALISASI LOSS RESNET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648401" y="9525"/>
            <a:ext cx="639599" cy="639599"/>
          </a:xfrm>
          <a:custGeom>
            <a:avLst/>
            <a:gdLst/>
            <a:ahLst/>
            <a:cxnLst/>
            <a:rect r="r" b="b" t="t" l="l"/>
            <a:pathLst>
              <a:path h="639599" w="639599">
                <a:moveTo>
                  <a:pt x="0" y="0"/>
                </a:moveTo>
                <a:lnTo>
                  <a:pt x="639599" y="0"/>
                </a:lnTo>
                <a:lnTo>
                  <a:pt x="639599" y="639599"/>
                </a:lnTo>
                <a:lnTo>
                  <a:pt x="0" y="63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7648401"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08801" y="9525"/>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7008801" y="639599"/>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0800000">
            <a:off x="16369202"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5400000">
            <a:off x="15032022" y="9525"/>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4571" y="8764801"/>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9298682"/>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0" y="9818850"/>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520167" y="9818850"/>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1594253" y="9832564"/>
            <a:ext cx="520167" cy="520167"/>
          </a:xfrm>
          <a:custGeom>
            <a:avLst/>
            <a:gdLst/>
            <a:ahLst/>
            <a:cxnLst/>
            <a:rect r="r" b="b" t="t" l="l"/>
            <a:pathLst>
              <a:path h="520167" w="520167">
                <a:moveTo>
                  <a:pt x="0" y="0"/>
                </a:moveTo>
                <a:lnTo>
                  <a:pt x="520168" y="0"/>
                </a:lnTo>
                <a:lnTo>
                  <a:pt x="520168" y="520168"/>
                </a:lnTo>
                <a:lnTo>
                  <a:pt x="0" y="520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114421" y="9832564"/>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2700000">
            <a:off x="14381224" y="7574679"/>
            <a:ext cx="7415398" cy="3565095"/>
            <a:chOff x="0" y="0"/>
            <a:chExt cx="660400" cy="317500"/>
          </a:xfrm>
        </p:grpSpPr>
        <p:sp>
          <p:nvSpPr>
            <p:cNvPr name="Freeform 15" id="1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6" id="1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17" id="17"/>
          <p:cNvGrpSpPr/>
          <p:nvPr/>
        </p:nvGrpSpPr>
        <p:grpSpPr>
          <a:xfrm rot="0">
            <a:off x="524739" y="7567809"/>
            <a:ext cx="9773277" cy="1034097"/>
            <a:chOff x="0" y="0"/>
            <a:chExt cx="2574032" cy="272355"/>
          </a:xfrm>
        </p:grpSpPr>
        <p:sp>
          <p:nvSpPr>
            <p:cNvPr name="Freeform 18" id="18"/>
            <p:cNvSpPr/>
            <p:nvPr/>
          </p:nvSpPr>
          <p:spPr>
            <a:xfrm flipH="false" flipV="false" rot="0">
              <a:off x="0" y="0"/>
              <a:ext cx="2574032" cy="272355"/>
            </a:xfrm>
            <a:custGeom>
              <a:avLst/>
              <a:gdLst/>
              <a:ahLst/>
              <a:cxnLst/>
              <a:rect r="r" b="b" t="t" l="l"/>
              <a:pathLst>
                <a:path h="272355" w="2574032">
                  <a:moveTo>
                    <a:pt x="0" y="0"/>
                  </a:moveTo>
                  <a:lnTo>
                    <a:pt x="2574032" y="0"/>
                  </a:lnTo>
                  <a:lnTo>
                    <a:pt x="2574032" y="272355"/>
                  </a:lnTo>
                  <a:lnTo>
                    <a:pt x="0" y="272355"/>
                  </a:lnTo>
                  <a:close/>
                </a:path>
              </a:pathLst>
            </a:custGeom>
            <a:solidFill>
              <a:srgbClr val="000000">
                <a:alpha val="0"/>
              </a:srgbClr>
            </a:solidFill>
            <a:ln w="85725" cap="sq">
              <a:solidFill>
                <a:srgbClr val="EDA735"/>
              </a:solidFill>
              <a:prstDash val="solid"/>
              <a:miter/>
            </a:ln>
          </p:spPr>
        </p:sp>
        <p:sp>
          <p:nvSpPr>
            <p:cNvPr name="TextBox 19" id="19"/>
            <p:cNvSpPr txBox="true"/>
            <p:nvPr/>
          </p:nvSpPr>
          <p:spPr>
            <a:xfrm>
              <a:off x="0" y="19050"/>
              <a:ext cx="2574032" cy="253305"/>
            </a:xfrm>
            <a:prstGeom prst="rect">
              <a:avLst/>
            </a:prstGeom>
          </p:spPr>
          <p:txBody>
            <a:bodyPr anchor="ctr" rtlCol="false" tIns="50800" lIns="50800" bIns="50800" rIns="50800"/>
            <a:lstStyle/>
            <a:p>
              <a:pPr algn="ctr">
                <a:lnSpc>
                  <a:spcPts val="2553"/>
                </a:lnSpc>
              </a:pPr>
            </a:p>
          </p:txBody>
        </p:sp>
      </p:grpSp>
      <p:sp>
        <p:nvSpPr>
          <p:cNvPr name="AutoShape 20" id="20"/>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21" id="21"/>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22" id="22"/>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23" id="23"/>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24" id="24"/>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25" id="25"/>
          <p:cNvGrpSpPr/>
          <p:nvPr/>
        </p:nvGrpSpPr>
        <p:grpSpPr>
          <a:xfrm rot="2700000">
            <a:off x="-1376391" y="-3093321"/>
            <a:ext cx="7415398" cy="3565095"/>
            <a:chOff x="0" y="0"/>
            <a:chExt cx="660400" cy="317500"/>
          </a:xfrm>
        </p:grpSpPr>
        <p:sp>
          <p:nvSpPr>
            <p:cNvPr name="Freeform 26" id="2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7" id="2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8" id="28"/>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29" id="29"/>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30" id="30"/>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31" id="31"/>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32" id="32"/>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33" id="33"/>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34" id="34"/>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35" id="35"/>
          <p:cNvSpPr/>
          <p:nvPr/>
        </p:nvSpPr>
        <p:spPr>
          <a:xfrm>
            <a:off x="-2509797" y="905760"/>
            <a:ext cx="2628598" cy="2671969"/>
          </a:xfrm>
          <a:prstGeom prst="line">
            <a:avLst/>
          </a:prstGeom>
          <a:ln cap="flat" w="28575">
            <a:solidFill>
              <a:srgbClr val="D9D9D9"/>
            </a:solidFill>
            <a:prstDash val="solid"/>
            <a:headEnd type="none" len="sm" w="sm"/>
            <a:tailEnd type="none" len="sm" w="sm"/>
          </a:ln>
        </p:spPr>
      </p:sp>
      <p:sp>
        <p:nvSpPr>
          <p:cNvPr name="Freeform 36" id="36"/>
          <p:cNvSpPr/>
          <p:nvPr/>
        </p:nvSpPr>
        <p:spPr>
          <a:xfrm flipH="false" flipV="false" rot="0">
            <a:off x="520167" y="3932944"/>
            <a:ext cx="8948426" cy="690307"/>
          </a:xfrm>
          <a:custGeom>
            <a:avLst/>
            <a:gdLst/>
            <a:ahLst/>
            <a:cxnLst/>
            <a:rect r="r" b="b" t="t" l="l"/>
            <a:pathLst>
              <a:path h="690307" w="8948426">
                <a:moveTo>
                  <a:pt x="0" y="0"/>
                </a:moveTo>
                <a:lnTo>
                  <a:pt x="8948426" y="0"/>
                </a:lnTo>
                <a:lnTo>
                  <a:pt x="8948426" y="690308"/>
                </a:lnTo>
                <a:lnTo>
                  <a:pt x="0" y="690308"/>
                </a:lnTo>
                <a:lnTo>
                  <a:pt x="0" y="0"/>
                </a:lnTo>
                <a:close/>
              </a:path>
            </a:pathLst>
          </a:custGeom>
          <a:blipFill>
            <a:blip r:embed="rId10"/>
            <a:stretch>
              <a:fillRect l="0" t="0" r="0" b="0"/>
            </a:stretch>
          </a:blipFill>
        </p:spPr>
      </p:sp>
      <p:sp>
        <p:nvSpPr>
          <p:cNvPr name="Freeform 37" id="37"/>
          <p:cNvSpPr/>
          <p:nvPr/>
        </p:nvSpPr>
        <p:spPr>
          <a:xfrm flipH="false" flipV="false" rot="0">
            <a:off x="524739" y="5475036"/>
            <a:ext cx="9773277" cy="1917874"/>
          </a:xfrm>
          <a:custGeom>
            <a:avLst/>
            <a:gdLst/>
            <a:ahLst/>
            <a:cxnLst/>
            <a:rect r="r" b="b" t="t" l="l"/>
            <a:pathLst>
              <a:path h="1917874" w="9773277">
                <a:moveTo>
                  <a:pt x="0" y="0"/>
                </a:moveTo>
                <a:lnTo>
                  <a:pt x="9773277" y="0"/>
                </a:lnTo>
                <a:lnTo>
                  <a:pt x="9773277" y="1917875"/>
                </a:lnTo>
                <a:lnTo>
                  <a:pt x="0" y="1917875"/>
                </a:lnTo>
                <a:lnTo>
                  <a:pt x="0" y="0"/>
                </a:lnTo>
                <a:close/>
              </a:path>
            </a:pathLst>
          </a:custGeom>
          <a:blipFill>
            <a:blip r:embed="rId11"/>
            <a:stretch>
              <a:fillRect l="0" t="0" r="0" b="0"/>
            </a:stretch>
          </a:blipFill>
        </p:spPr>
      </p:sp>
      <p:grpSp>
        <p:nvGrpSpPr>
          <p:cNvPr name="Group 38" id="38"/>
          <p:cNvGrpSpPr/>
          <p:nvPr/>
        </p:nvGrpSpPr>
        <p:grpSpPr>
          <a:xfrm rot="0">
            <a:off x="9594302" y="3932944"/>
            <a:ext cx="7015510" cy="690307"/>
            <a:chOff x="0" y="0"/>
            <a:chExt cx="1847706" cy="181809"/>
          </a:xfrm>
        </p:grpSpPr>
        <p:sp>
          <p:nvSpPr>
            <p:cNvPr name="Freeform 39" id="39"/>
            <p:cNvSpPr/>
            <p:nvPr/>
          </p:nvSpPr>
          <p:spPr>
            <a:xfrm flipH="false" flipV="false" rot="0">
              <a:off x="0" y="0"/>
              <a:ext cx="1847706" cy="181809"/>
            </a:xfrm>
            <a:custGeom>
              <a:avLst/>
              <a:gdLst/>
              <a:ahLst/>
              <a:cxnLst/>
              <a:rect r="r" b="b" t="t" l="l"/>
              <a:pathLst>
                <a:path h="181809" w="1847706">
                  <a:moveTo>
                    <a:pt x="0" y="0"/>
                  </a:moveTo>
                  <a:lnTo>
                    <a:pt x="1847706" y="0"/>
                  </a:lnTo>
                  <a:lnTo>
                    <a:pt x="1847706" y="181809"/>
                  </a:lnTo>
                  <a:lnTo>
                    <a:pt x="0" y="181809"/>
                  </a:lnTo>
                  <a:close/>
                </a:path>
              </a:pathLst>
            </a:custGeom>
            <a:solidFill>
              <a:srgbClr val="000000">
                <a:alpha val="0"/>
              </a:srgbClr>
            </a:solidFill>
            <a:ln w="85725" cap="sq">
              <a:solidFill>
                <a:srgbClr val="EDA735"/>
              </a:solidFill>
              <a:prstDash val="solid"/>
              <a:miter/>
            </a:ln>
          </p:spPr>
        </p:sp>
        <p:sp>
          <p:nvSpPr>
            <p:cNvPr name="TextBox 40" id="40"/>
            <p:cNvSpPr txBox="true"/>
            <p:nvPr/>
          </p:nvSpPr>
          <p:spPr>
            <a:xfrm>
              <a:off x="0" y="19050"/>
              <a:ext cx="1847706" cy="162759"/>
            </a:xfrm>
            <a:prstGeom prst="rect">
              <a:avLst/>
            </a:prstGeom>
          </p:spPr>
          <p:txBody>
            <a:bodyPr anchor="ctr" rtlCol="false" tIns="50800" lIns="50800" bIns="50800" rIns="50800"/>
            <a:lstStyle/>
            <a:p>
              <a:pPr algn="ctr">
                <a:lnSpc>
                  <a:spcPts val="2553"/>
                </a:lnSpc>
              </a:pPr>
            </a:p>
          </p:txBody>
        </p:sp>
      </p:grpSp>
      <p:grpSp>
        <p:nvGrpSpPr>
          <p:cNvPr name="Group 41" id="41"/>
          <p:cNvGrpSpPr/>
          <p:nvPr/>
        </p:nvGrpSpPr>
        <p:grpSpPr>
          <a:xfrm rot="0">
            <a:off x="13254553" y="1869753"/>
            <a:ext cx="4713647" cy="1208005"/>
            <a:chOff x="0" y="0"/>
            <a:chExt cx="1241454" cy="318158"/>
          </a:xfrm>
        </p:grpSpPr>
        <p:sp>
          <p:nvSpPr>
            <p:cNvPr name="Freeform 42" id="42"/>
            <p:cNvSpPr/>
            <p:nvPr/>
          </p:nvSpPr>
          <p:spPr>
            <a:xfrm flipH="false" flipV="false" rot="0">
              <a:off x="0" y="0"/>
              <a:ext cx="1241454" cy="318158"/>
            </a:xfrm>
            <a:custGeom>
              <a:avLst/>
              <a:gdLst/>
              <a:ahLst/>
              <a:cxnLst/>
              <a:rect r="r" b="b" t="t" l="l"/>
              <a:pathLst>
                <a:path h="318158" w="1241454">
                  <a:moveTo>
                    <a:pt x="0" y="0"/>
                  </a:moveTo>
                  <a:lnTo>
                    <a:pt x="1241454" y="0"/>
                  </a:lnTo>
                  <a:lnTo>
                    <a:pt x="1241454" y="318158"/>
                  </a:lnTo>
                  <a:lnTo>
                    <a:pt x="0" y="318158"/>
                  </a:lnTo>
                  <a:close/>
                </a:path>
              </a:pathLst>
            </a:custGeom>
            <a:solidFill>
              <a:srgbClr val="000000">
                <a:alpha val="0"/>
              </a:srgbClr>
            </a:solidFill>
            <a:ln w="85725" cap="sq">
              <a:solidFill>
                <a:srgbClr val="EDA735"/>
              </a:solidFill>
              <a:prstDash val="solid"/>
              <a:miter/>
            </a:ln>
          </p:spPr>
        </p:sp>
        <p:sp>
          <p:nvSpPr>
            <p:cNvPr name="TextBox 43" id="43"/>
            <p:cNvSpPr txBox="true"/>
            <p:nvPr/>
          </p:nvSpPr>
          <p:spPr>
            <a:xfrm>
              <a:off x="0" y="19050"/>
              <a:ext cx="1241454" cy="299108"/>
            </a:xfrm>
            <a:prstGeom prst="rect">
              <a:avLst/>
            </a:prstGeom>
          </p:spPr>
          <p:txBody>
            <a:bodyPr anchor="ctr" rtlCol="false" tIns="50800" lIns="50800" bIns="50800" rIns="50800"/>
            <a:lstStyle/>
            <a:p>
              <a:pPr algn="ctr">
                <a:lnSpc>
                  <a:spcPts val="2553"/>
                </a:lnSpc>
              </a:pPr>
            </a:p>
          </p:txBody>
        </p:sp>
      </p:grpSp>
      <p:sp>
        <p:nvSpPr>
          <p:cNvPr name="Freeform 44" id="44"/>
          <p:cNvSpPr/>
          <p:nvPr/>
        </p:nvSpPr>
        <p:spPr>
          <a:xfrm flipH="false" flipV="false" rot="0">
            <a:off x="520167" y="1877464"/>
            <a:ext cx="12530416" cy="1192584"/>
          </a:xfrm>
          <a:custGeom>
            <a:avLst/>
            <a:gdLst/>
            <a:ahLst/>
            <a:cxnLst/>
            <a:rect r="r" b="b" t="t" l="l"/>
            <a:pathLst>
              <a:path h="1192584" w="12530416">
                <a:moveTo>
                  <a:pt x="0" y="0"/>
                </a:moveTo>
                <a:lnTo>
                  <a:pt x="12530416" y="0"/>
                </a:lnTo>
                <a:lnTo>
                  <a:pt x="12530416" y="1192584"/>
                </a:lnTo>
                <a:lnTo>
                  <a:pt x="0" y="1192584"/>
                </a:lnTo>
                <a:lnTo>
                  <a:pt x="0" y="0"/>
                </a:lnTo>
                <a:close/>
              </a:path>
            </a:pathLst>
          </a:custGeom>
          <a:blipFill>
            <a:blip r:embed="rId12"/>
            <a:stretch>
              <a:fillRect l="0" t="0" r="0" b="0"/>
            </a:stretch>
          </a:blipFill>
        </p:spPr>
      </p:sp>
      <p:sp>
        <p:nvSpPr>
          <p:cNvPr name="TextBox 45" id="45"/>
          <p:cNvSpPr txBox="true"/>
          <p:nvPr/>
        </p:nvSpPr>
        <p:spPr>
          <a:xfrm rot="0">
            <a:off x="711792" y="7735811"/>
            <a:ext cx="9271824" cy="63817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Memuat path gambar dari ke-empat kelas menuju folder_test. Nantinya ini akan dipakai untuk mengakses seluruh kelas.</a:t>
            </a:r>
          </a:p>
        </p:txBody>
      </p:sp>
      <p:sp>
        <p:nvSpPr>
          <p:cNvPr name="TextBox 46" id="46"/>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E. IMAGE PREDICTION</a:t>
            </a:r>
          </a:p>
        </p:txBody>
      </p:sp>
      <p:sp>
        <p:nvSpPr>
          <p:cNvPr name="TextBox 47" id="47"/>
          <p:cNvSpPr txBox="true"/>
          <p:nvPr/>
        </p:nvSpPr>
        <p:spPr>
          <a:xfrm rot="0">
            <a:off x="9775844" y="4096933"/>
            <a:ext cx="5895777" cy="32385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Mengklasifikasikan target kelas di class_name.</a:t>
            </a:r>
          </a:p>
        </p:txBody>
      </p:sp>
      <p:sp>
        <p:nvSpPr>
          <p:cNvPr name="TextBox 48" id="48"/>
          <p:cNvSpPr txBox="true"/>
          <p:nvPr/>
        </p:nvSpPr>
        <p:spPr>
          <a:xfrm rot="0">
            <a:off x="13398407" y="1990632"/>
            <a:ext cx="4391465" cy="9525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memuat model yang telah dilatih sebelumnya, yang tersimpan dalam format file .h5. </a:t>
            </a:r>
          </a:p>
        </p:txBody>
      </p:sp>
      <p:sp>
        <p:nvSpPr>
          <p:cNvPr name="TextBox 49" id="49"/>
          <p:cNvSpPr txBox="true"/>
          <p:nvPr/>
        </p:nvSpPr>
        <p:spPr>
          <a:xfrm rot="0">
            <a:off x="520167" y="1326824"/>
            <a:ext cx="4652599"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1) LOAD MODEL</a:t>
            </a:r>
          </a:p>
        </p:txBody>
      </p:sp>
      <p:sp>
        <p:nvSpPr>
          <p:cNvPr name="TextBox 50" id="50"/>
          <p:cNvSpPr txBox="true"/>
          <p:nvPr/>
        </p:nvSpPr>
        <p:spPr>
          <a:xfrm rot="0">
            <a:off x="524739" y="3390018"/>
            <a:ext cx="7118246"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2) MENGINPUTKAN KELAS TARGET</a:t>
            </a:r>
          </a:p>
        </p:txBody>
      </p:sp>
      <p:sp>
        <p:nvSpPr>
          <p:cNvPr name="TextBox 51" id="51"/>
          <p:cNvSpPr txBox="true"/>
          <p:nvPr/>
        </p:nvSpPr>
        <p:spPr>
          <a:xfrm rot="0">
            <a:off x="520167" y="4928052"/>
            <a:ext cx="7118246"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3) LOAD DATA TEST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48401" y="-248457"/>
            <a:ext cx="639599" cy="639599"/>
          </a:xfrm>
          <a:custGeom>
            <a:avLst/>
            <a:gdLst/>
            <a:ahLst/>
            <a:cxnLst/>
            <a:rect r="r" b="b" t="t" l="l"/>
            <a:pathLst>
              <a:path h="639599" w="639599">
                <a:moveTo>
                  <a:pt x="0" y="0"/>
                </a:moveTo>
                <a:lnTo>
                  <a:pt x="639599" y="0"/>
                </a:lnTo>
                <a:lnTo>
                  <a:pt x="639599" y="639599"/>
                </a:lnTo>
                <a:lnTo>
                  <a:pt x="0" y="63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7648401" y="381617"/>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08801" y="-248457"/>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7008801" y="381617"/>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0800000">
            <a:off x="16369202" y="381617"/>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5400000">
            <a:off x="15032022" y="-248457"/>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4571" y="8506819"/>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9040700"/>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0" y="9560868"/>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520167" y="9560868"/>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1594253" y="9574582"/>
            <a:ext cx="520167" cy="520167"/>
          </a:xfrm>
          <a:custGeom>
            <a:avLst/>
            <a:gdLst/>
            <a:ahLst/>
            <a:cxnLst/>
            <a:rect r="r" b="b" t="t" l="l"/>
            <a:pathLst>
              <a:path h="520167" w="520167">
                <a:moveTo>
                  <a:pt x="0" y="0"/>
                </a:moveTo>
                <a:lnTo>
                  <a:pt x="520168" y="0"/>
                </a:lnTo>
                <a:lnTo>
                  <a:pt x="520168" y="520168"/>
                </a:lnTo>
                <a:lnTo>
                  <a:pt x="0" y="520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114421" y="9574582"/>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8663962" y="1990420"/>
            <a:ext cx="9304238" cy="6640411"/>
            <a:chOff x="0" y="0"/>
            <a:chExt cx="2450499" cy="1748915"/>
          </a:xfrm>
        </p:grpSpPr>
        <p:sp>
          <p:nvSpPr>
            <p:cNvPr name="Freeform 15" id="15"/>
            <p:cNvSpPr/>
            <p:nvPr/>
          </p:nvSpPr>
          <p:spPr>
            <a:xfrm flipH="false" flipV="false" rot="0">
              <a:off x="0" y="0"/>
              <a:ext cx="2450499" cy="1748915"/>
            </a:xfrm>
            <a:custGeom>
              <a:avLst/>
              <a:gdLst/>
              <a:ahLst/>
              <a:cxnLst/>
              <a:rect r="r" b="b" t="t" l="l"/>
              <a:pathLst>
                <a:path h="1748915" w="2450499">
                  <a:moveTo>
                    <a:pt x="0" y="0"/>
                  </a:moveTo>
                  <a:lnTo>
                    <a:pt x="2450499" y="0"/>
                  </a:lnTo>
                  <a:lnTo>
                    <a:pt x="2450499" y="1748915"/>
                  </a:lnTo>
                  <a:lnTo>
                    <a:pt x="0" y="1748915"/>
                  </a:lnTo>
                  <a:close/>
                </a:path>
              </a:pathLst>
            </a:custGeom>
            <a:solidFill>
              <a:srgbClr val="000000">
                <a:alpha val="0"/>
              </a:srgbClr>
            </a:solidFill>
            <a:ln w="85725" cap="sq">
              <a:solidFill>
                <a:srgbClr val="EDA735"/>
              </a:solidFill>
              <a:prstDash val="solid"/>
              <a:miter/>
            </a:ln>
          </p:spPr>
        </p:sp>
        <p:sp>
          <p:nvSpPr>
            <p:cNvPr name="TextBox 16" id="16"/>
            <p:cNvSpPr txBox="true"/>
            <p:nvPr/>
          </p:nvSpPr>
          <p:spPr>
            <a:xfrm>
              <a:off x="0" y="19050"/>
              <a:ext cx="2450499" cy="1729865"/>
            </a:xfrm>
            <a:prstGeom prst="rect">
              <a:avLst/>
            </a:prstGeom>
          </p:spPr>
          <p:txBody>
            <a:bodyPr anchor="ctr" rtlCol="false" tIns="50800" lIns="50800" bIns="50800" rIns="50800"/>
            <a:lstStyle/>
            <a:p>
              <a:pPr algn="ctr">
                <a:lnSpc>
                  <a:spcPts val="2553"/>
                </a:lnSpc>
              </a:pPr>
            </a:p>
          </p:txBody>
        </p:sp>
      </p:grpSp>
      <p:grpSp>
        <p:nvGrpSpPr>
          <p:cNvPr name="Group 17" id="17"/>
          <p:cNvGrpSpPr/>
          <p:nvPr/>
        </p:nvGrpSpPr>
        <p:grpSpPr>
          <a:xfrm rot="2700000">
            <a:off x="14381224" y="7316697"/>
            <a:ext cx="7415398" cy="3565095"/>
            <a:chOff x="0" y="0"/>
            <a:chExt cx="660400" cy="317500"/>
          </a:xfrm>
        </p:grpSpPr>
        <p:sp>
          <p:nvSpPr>
            <p:cNvPr name="Freeform 18" id="18"/>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9" id="19"/>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0" id="20"/>
          <p:cNvSpPr/>
          <p:nvPr/>
        </p:nvSpPr>
        <p:spPr>
          <a:xfrm>
            <a:off x="13918610" y="8136247"/>
            <a:ext cx="5185216" cy="5132702"/>
          </a:xfrm>
          <a:prstGeom prst="line">
            <a:avLst/>
          </a:prstGeom>
          <a:ln cap="flat" w="28575">
            <a:solidFill>
              <a:srgbClr val="D9D9D9"/>
            </a:solidFill>
            <a:prstDash val="solid"/>
            <a:headEnd type="none" len="sm" w="sm"/>
            <a:tailEnd type="none" len="sm" w="sm"/>
          </a:ln>
        </p:spPr>
      </p:sp>
      <p:sp>
        <p:nvSpPr>
          <p:cNvPr name="AutoShape 21" id="21"/>
          <p:cNvSpPr/>
          <p:nvPr/>
        </p:nvSpPr>
        <p:spPr>
          <a:xfrm>
            <a:off x="13704664" y="8448923"/>
            <a:ext cx="5038853" cy="5038853"/>
          </a:xfrm>
          <a:prstGeom prst="line">
            <a:avLst/>
          </a:prstGeom>
          <a:ln cap="flat" w="28575">
            <a:solidFill>
              <a:srgbClr val="D9D9D9"/>
            </a:solidFill>
            <a:prstDash val="solid"/>
            <a:headEnd type="none" len="sm" w="sm"/>
            <a:tailEnd type="none" len="sm" w="sm"/>
          </a:ln>
        </p:spPr>
      </p:sp>
      <p:sp>
        <p:nvSpPr>
          <p:cNvPr name="AutoShape 22" id="22"/>
          <p:cNvSpPr/>
          <p:nvPr/>
        </p:nvSpPr>
        <p:spPr>
          <a:xfrm>
            <a:off x="13525062" y="8807393"/>
            <a:ext cx="4867141" cy="4867141"/>
          </a:xfrm>
          <a:prstGeom prst="line">
            <a:avLst/>
          </a:prstGeom>
          <a:ln cap="flat" w="28575">
            <a:solidFill>
              <a:srgbClr val="D9D9D9"/>
            </a:solidFill>
            <a:prstDash val="solid"/>
            <a:headEnd type="none" len="sm" w="sm"/>
            <a:tailEnd type="none" len="sm" w="sm"/>
          </a:ln>
        </p:spPr>
      </p:sp>
      <p:sp>
        <p:nvSpPr>
          <p:cNvPr name="AutoShape 23" id="23"/>
          <p:cNvSpPr/>
          <p:nvPr/>
        </p:nvSpPr>
        <p:spPr>
          <a:xfrm>
            <a:off x="13398407" y="9193661"/>
            <a:ext cx="4690515" cy="4690515"/>
          </a:xfrm>
          <a:prstGeom prst="line">
            <a:avLst/>
          </a:prstGeom>
          <a:ln cap="flat" w="28575">
            <a:solidFill>
              <a:srgbClr val="D9D9D9"/>
            </a:solidFill>
            <a:prstDash val="solid"/>
            <a:headEnd type="none" len="sm" w="sm"/>
            <a:tailEnd type="none" len="sm" w="sm"/>
          </a:ln>
        </p:spPr>
      </p:sp>
      <p:sp>
        <p:nvSpPr>
          <p:cNvPr name="AutoShape 24" id="24"/>
          <p:cNvSpPr/>
          <p:nvPr/>
        </p:nvSpPr>
        <p:spPr>
          <a:xfrm>
            <a:off x="13254553" y="9633338"/>
            <a:ext cx="4347674" cy="4347674"/>
          </a:xfrm>
          <a:prstGeom prst="line">
            <a:avLst/>
          </a:prstGeom>
          <a:ln cap="flat" w="28575">
            <a:solidFill>
              <a:srgbClr val="D9D9D9"/>
            </a:solidFill>
            <a:prstDash val="solid"/>
            <a:headEnd type="none" len="sm" w="sm"/>
            <a:tailEnd type="none" len="sm" w="sm"/>
          </a:ln>
        </p:spPr>
      </p:sp>
      <p:grpSp>
        <p:nvGrpSpPr>
          <p:cNvPr name="Group 25" id="25"/>
          <p:cNvGrpSpPr/>
          <p:nvPr/>
        </p:nvGrpSpPr>
        <p:grpSpPr>
          <a:xfrm rot="2700000">
            <a:off x="-1376391" y="-3351303"/>
            <a:ext cx="7415398" cy="3565095"/>
            <a:chOff x="0" y="0"/>
            <a:chExt cx="660400" cy="317500"/>
          </a:xfrm>
        </p:grpSpPr>
        <p:sp>
          <p:nvSpPr>
            <p:cNvPr name="Freeform 26" id="2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7" id="2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8" id="28"/>
          <p:cNvSpPr/>
          <p:nvPr/>
        </p:nvSpPr>
        <p:spPr>
          <a:xfrm>
            <a:off x="-1839005" y="-2531753"/>
            <a:ext cx="5185216" cy="5132702"/>
          </a:xfrm>
          <a:prstGeom prst="line">
            <a:avLst/>
          </a:prstGeom>
          <a:ln cap="flat" w="28575">
            <a:solidFill>
              <a:srgbClr val="D9D9D9"/>
            </a:solidFill>
            <a:prstDash val="solid"/>
            <a:headEnd type="none" len="sm" w="sm"/>
            <a:tailEnd type="none" len="sm" w="sm"/>
          </a:ln>
        </p:spPr>
      </p:sp>
      <p:sp>
        <p:nvSpPr>
          <p:cNvPr name="AutoShape 29" id="29"/>
          <p:cNvSpPr/>
          <p:nvPr/>
        </p:nvSpPr>
        <p:spPr>
          <a:xfrm>
            <a:off x="-2052951" y="-2219077"/>
            <a:ext cx="5038853" cy="5038853"/>
          </a:xfrm>
          <a:prstGeom prst="line">
            <a:avLst/>
          </a:prstGeom>
          <a:ln cap="flat" w="28575">
            <a:solidFill>
              <a:srgbClr val="D9D9D9"/>
            </a:solidFill>
            <a:prstDash val="solid"/>
            <a:headEnd type="none" len="sm" w="sm"/>
            <a:tailEnd type="none" len="sm" w="sm"/>
          </a:ln>
        </p:spPr>
      </p:sp>
      <p:sp>
        <p:nvSpPr>
          <p:cNvPr name="AutoShape 30" id="30"/>
          <p:cNvSpPr/>
          <p:nvPr/>
        </p:nvSpPr>
        <p:spPr>
          <a:xfrm>
            <a:off x="-2232553" y="-1860607"/>
            <a:ext cx="4867141" cy="4867141"/>
          </a:xfrm>
          <a:prstGeom prst="line">
            <a:avLst/>
          </a:prstGeom>
          <a:ln cap="flat" w="28575">
            <a:solidFill>
              <a:srgbClr val="D9D9D9"/>
            </a:solidFill>
            <a:prstDash val="solid"/>
            <a:headEnd type="none" len="sm" w="sm"/>
            <a:tailEnd type="none" len="sm" w="sm"/>
          </a:ln>
        </p:spPr>
      </p:sp>
      <p:sp>
        <p:nvSpPr>
          <p:cNvPr name="AutoShape 31" id="31"/>
          <p:cNvSpPr/>
          <p:nvPr/>
        </p:nvSpPr>
        <p:spPr>
          <a:xfrm>
            <a:off x="-2359208" y="-1474339"/>
            <a:ext cx="4690515" cy="4690515"/>
          </a:xfrm>
          <a:prstGeom prst="line">
            <a:avLst/>
          </a:prstGeom>
          <a:ln cap="flat" w="28575">
            <a:solidFill>
              <a:srgbClr val="D9D9D9"/>
            </a:solidFill>
            <a:prstDash val="solid"/>
            <a:headEnd type="none" len="sm" w="sm"/>
            <a:tailEnd type="none" len="sm" w="sm"/>
          </a:ln>
        </p:spPr>
      </p:sp>
      <p:sp>
        <p:nvSpPr>
          <p:cNvPr name="AutoShape 32" id="32"/>
          <p:cNvSpPr/>
          <p:nvPr/>
        </p:nvSpPr>
        <p:spPr>
          <a:xfrm>
            <a:off x="-2503062" y="-1034662"/>
            <a:ext cx="4347674" cy="4347674"/>
          </a:xfrm>
          <a:prstGeom prst="line">
            <a:avLst/>
          </a:prstGeom>
          <a:ln cap="flat" w="28575">
            <a:solidFill>
              <a:srgbClr val="D9D9D9"/>
            </a:solidFill>
            <a:prstDash val="solid"/>
            <a:headEnd type="none" len="sm" w="sm"/>
            <a:tailEnd type="none" len="sm" w="sm"/>
          </a:ln>
        </p:spPr>
      </p:sp>
      <p:sp>
        <p:nvSpPr>
          <p:cNvPr name="AutoShape 33" id="33"/>
          <p:cNvSpPr/>
          <p:nvPr/>
        </p:nvSpPr>
        <p:spPr>
          <a:xfrm>
            <a:off x="-2623881" y="-590939"/>
            <a:ext cx="3963599" cy="3985594"/>
          </a:xfrm>
          <a:prstGeom prst="line">
            <a:avLst/>
          </a:prstGeom>
          <a:ln cap="flat" w="28575">
            <a:solidFill>
              <a:srgbClr val="D9D9D9"/>
            </a:solidFill>
            <a:prstDash val="solid"/>
            <a:headEnd type="none" len="sm" w="sm"/>
            <a:tailEnd type="none" len="sm" w="sm"/>
          </a:ln>
        </p:spPr>
      </p:sp>
      <p:sp>
        <p:nvSpPr>
          <p:cNvPr name="AutoShape 34" id="34"/>
          <p:cNvSpPr/>
          <p:nvPr/>
        </p:nvSpPr>
        <p:spPr>
          <a:xfrm>
            <a:off x="-2598114" y="-29305"/>
            <a:ext cx="3377485" cy="3360058"/>
          </a:xfrm>
          <a:prstGeom prst="line">
            <a:avLst/>
          </a:prstGeom>
          <a:ln cap="flat" w="28575">
            <a:solidFill>
              <a:srgbClr val="D9D9D9"/>
            </a:solidFill>
            <a:prstDash val="solid"/>
            <a:headEnd type="none" len="sm" w="sm"/>
            <a:tailEnd type="none" len="sm" w="sm"/>
          </a:ln>
        </p:spPr>
      </p:sp>
      <p:sp>
        <p:nvSpPr>
          <p:cNvPr name="AutoShape 35" id="35"/>
          <p:cNvSpPr/>
          <p:nvPr/>
        </p:nvSpPr>
        <p:spPr>
          <a:xfrm>
            <a:off x="-2509797" y="647778"/>
            <a:ext cx="2628598" cy="2671969"/>
          </a:xfrm>
          <a:prstGeom prst="line">
            <a:avLst/>
          </a:prstGeom>
          <a:ln cap="flat" w="28575">
            <a:solidFill>
              <a:srgbClr val="D9D9D9"/>
            </a:solidFill>
            <a:prstDash val="solid"/>
            <a:headEnd type="none" len="sm" w="sm"/>
            <a:tailEnd type="none" len="sm" w="sm"/>
          </a:ln>
        </p:spPr>
      </p:sp>
      <p:sp>
        <p:nvSpPr>
          <p:cNvPr name="Freeform 36" id="36"/>
          <p:cNvSpPr/>
          <p:nvPr/>
        </p:nvSpPr>
        <p:spPr>
          <a:xfrm flipH="false" flipV="false" rot="0">
            <a:off x="524739" y="1985630"/>
            <a:ext cx="7739173" cy="6645201"/>
          </a:xfrm>
          <a:custGeom>
            <a:avLst/>
            <a:gdLst/>
            <a:ahLst/>
            <a:cxnLst/>
            <a:rect r="r" b="b" t="t" l="l"/>
            <a:pathLst>
              <a:path h="6645201" w="7739173">
                <a:moveTo>
                  <a:pt x="0" y="0"/>
                </a:moveTo>
                <a:lnTo>
                  <a:pt x="7739173" y="0"/>
                </a:lnTo>
                <a:lnTo>
                  <a:pt x="7739173" y="6645201"/>
                </a:lnTo>
                <a:lnTo>
                  <a:pt x="0" y="6645201"/>
                </a:lnTo>
                <a:lnTo>
                  <a:pt x="0" y="0"/>
                </a:lnTo>
                <a:close/>
              </a:path>
            </a:pathLst>
          </a:custGeom>
          <a:blipFill>
            <a:blip r:embed="rId10"/>
            <a:stretch>
              <a:fillRect l="0" t="0" r="0" b="0"/>
            </a:stretch>
          </a:blipFill>
        </p:spPr>
      </p:sp>
      <p:sp>
        <p:nvSpPr>
          <p:cNvPr name="TextBox 37" id="37"/>
          <p:cNvSpPr txBox="true"/>
          <p:nvPr/>
        </p:nvSpPr>
        <p:spPr>
          <a:xfrm rot="0">
            <a:off x="-10674" y="176118"/>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E. IMAGE PREDICTION</a:t>
            </a:r>
          </a:p>
        </p:txBody>
      </p:sp>
      <p:sp>
        <p:nvSpPr>
          <p:cNvPr name="TextBox 38" id="38"/>
          <p:cNvSpPr txBox="true"/>
          <p:nvPr/>
        </p:nvSpPr>
        <p:spPr>
          <a:xfrm rot="0">
            <a:off x="8993289" y="2187834"/>
            <a:ext cx="8655111" cy="5126419"/>
          </a:xfrm>
          <a:prstGeom prst="rect">
            <a:avLst/>
          </a:prstGeom>
        </p:spPr>
        <p:txBody>
          <a:bodyPr anchor="t" rtlCol="false" tIns="0" lIns="0" bIns="0" rIns="0">
            <a:spAutoFit/>
          </a:bodyPr>
          <a:lstStyle/>
          <a:p>
            <a:pPr algn="just">
              <a:lnSpc>
                <a:spcPts val="2568"/>
              </a:lnSpc>
            </a:pPr>
            <a:r>
              <a:rPr lang="en-US" sz="2140">
                <a:solidFill>
                  <a:srgbClr val="545454"/>
                </a:solidFill>
                <a:latin typeface="DM Sans Bold"/>
              </a:rPr>
              <a:t>Fungsi predict_image </a:t>
            </a:r>
          </a:p>
          <a:p>
            <a:pPr algn="just">
              <a:lnSpc>
                <a:spcPts val="2568"/>
              </a:lnSpc>
            </a:pPr>
          </a:p>
          <a:p>
            <a:pPr algn="just">
              <a:lnSpc>
                <a:spcPts val="2568"/>
              </a:lnSpc>
            </a:pPr>
            <a:r>
              <a:rPr lang="en-US" sz="2140">
                <a:solidFill>
                  <a:srgbClr val="545454"/>
                </a:solidFill>
                <a:latin typeface="DM Sans"/>
              </a:rPr>
              <a:t>Fungsi ini berfungsi untuk memuat, memproses, dan membuat prediksi pada gambar menggunakan model yang ditentukan. </a:t>
            </a:r>
          </a:p>
          <a:p>
            <a:pPr algn="just">
              <a:lnSpc>
                <a:spcPts val="2568"/>
              </a:lnSpc>
            </a:pPr>
          </a:p>
          <a:p>
            <a:pPr algn="just">
              <a:lnSpc>
                <a:spcPts val="2568"/>
              </a:lnSpc>
            </a:pPr>
            <a:r>
              <a:rPr lang="en-US" sz="2140">
                <a:solidFill>
                  <a:srgbClr val="545454"/>
                </a:solidFill>
                <a:latin typeface="DM Sans"/>
              </a:rPr>
              <a:t>Pertama, fungsi ini memuat gambar dari file path yang diberikan menggunakan OpenCV. Jika gambar tidak berhasil dimuat, fungsi akan menginformasikan kesalahan dan mengembalikan nilai None. </a:t>
            </a:r>
          </a:p>
          <a:p>
            <a:pPr algn="just">
              <a:lnSpc>
                <a:spcPts val="2568"/>
              </a:lnSpc>
            </a:pPr>
          </a:p>
          <a:p>
            <a:pPr algn="just">
              <a:lnSpc>
                <a:spcPts val="2568"/>
              </a:lnSpc>
            </a:pPr>
            <a:r>
              <a:rPr lang="en-US" sz="2140">
                <a:solidFill>
                  <a:srgbClr val="545454"/>
                </a:solidFill>
                <a:latin typeface="DM Sans"/>
              </a:rPr>
              <a:t>Selanjutnya, gambar diubah dari format warna BGR ke RGB, diubah ukurannya sesuai dengan image_size yang diberikan, dan dinormalisasi nilai pikselnya menjadi rentang 0-1. Setelah itu, gambar ditambahkan sebuah dimensi batch agar sesuai dengan input model, dan dilakukan prediksi menggunakan model yang telah diberikan. Fungsi mengembalikan hasil prediksi dan gambar yang telah diproses.</a:t>
            </a:r>
          </a:p>
        </p:txBody>
      </p:sp>
      <p:sp>
        <p:nvSpPr>
          <p:cNvPr name="TextBox 39" id="39"/>
          <p:cNvSpPr txBox="true"/>
          <p:nvPr/>
        </p:nvSpPr>
        <p:spPr>
          <a:xfrm rot="0">
            <a:off x="524739" y="1480149"/>
            <a:ext cx="7118246"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4) PREDIKSI GAMBAR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648401" y="9525"/>
            <a:ext cx="639599" cy="639599"/>
          </a:xfrm>
          <a:custGeom>
            <a:avLst/>
            <a:gdLst/>
            <a:ahLst/>
            <a:cxnLst/>
            <a:rect r="r" b="b" t="t" l="l"/>
            <a:pathLst>
              <a:path h="639599" w="639599">
                <a:moveTo>
                  <a:pt x="0" y="0"/>
                </a:moveTo>
                <a:lnTo>
                  <a:pt x="639599" y="0"/>
                </a:lnTo>
                <a:lnTo>
                  <a:pt x="639599" y="639599"/>
                </a:lnTo>
                <a:lnTo>
                  <a:pt x="0" y="63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7648401"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08801" y="9525"/>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7008801" y="639599"/>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0800000">
            <a:off x="16369202"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5400000">
            <a:off x="15032022" y="9525"/>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260084" y="8778515"/>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60084" y="9226484"/>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0" y="9818850"/>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520167" y="9818850"/>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1214598" y="9891320"/>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844613" y="9814252"/>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9886461" y="1813909"/>
            <a:ext cx="8081740" cy="6659182"/>
            <a:chOff x="0" y="0"/>
            <a:chExt cx="2128524" cy="1753859"/>
          </a:xfrm>
        </p:grpSpPr>
        <p:sp>
          <p:nvSpPr>
            <p:cNvPr name="Freeform 15" id="15"/>
            <p:cNvSpPr/>
            <p:nvPr/>
          </p:nvSpPr>
          <p:spPr>
            <a:xfrm flipH="false" flipV="false" rot="0">
              <a:off x="0" y="0"/>
              <a:ext cx="2128524" cy="1753858"/>
            </a:xfrm>
            <a:custGeom>
              <a:avLst/>
              <a:gdLst/>
              <a:ahLst/>
              <a:cxnLst/>
              <a:rect r="r" b="b" t="t" l="l"/>
              <a:pathLst>
                <a:path h="1753858" w="2128524">
                  <a:moveTo>
                    <a:pt x="0" y="0"/>
                  </a:moveTo>
                  <a:lnTo>
                    <a:pt x="2128524" y="0"/>
                  </a:lnTo>
                  <a:lnTo>
                    <a:pt x="2128524" y="1753858"/>
                  </a:lnTo>
                  <a:lnTo>
                    <a:pt x="0" y="1753858"/>
                  </a:lnTo>
                  <a:close/>
                </a:path>
              </a:pathLst>
            </a:custGeom>
            <a:solidFill>
              <a:srgbClr val="000000">
                <a:alpha val="0"/>
              </a:srgbClr>
            </a:solidFill>
            <a:ln w="85725" cap="sq">
              <a:solidFill>
                <a:srgbClr val="EDA735"/>
              </a:solidFill>
              <a:prstDash val="solid"/>
              <a:miter/>
            </a:ln>
          </p:spPr>
        </p:sp>
        <p:sp>
          <p:nvSpPr>
            <p:cNvPr name="TextBox 16" id="16"/>
            <p:cNvSpPr txBox="true"/>
            <p:nvPr/>
          </p:nvSpPr>
          <p:spPr>
            <a:xfrm>
              <a:off x="0" y="19050"/>
              <a:ext cx="2128524" cy="1734809"/>
            </a:xfrm>
            <a:prstGeom prst="rect">
              <a:avLst/>
            </a:prstGeom>
          </p:spPr>
          <p:txBody>
            <a:bodyPr anchor="ctr" rtlCol="false" tIns="50800" lIns="50800" bIns="50800" rIns="50800"/>
            <a:lstStyle/>
            <a:p>
              <a:pPr algn="ctr">
                <a:lnSpc>
                  <a:spcPts val="2553"/>
                </a:lnSpc>
              </a:pPr>
            </a:p>
          </p:txBody>
        </p:sp>
      </p:grpSp>
      <p:grpSp>
        <p:nvGrpSpPr>
          <p:cNvPr name="Group 17" id="17"/>
          <p:cNvGrpSpPr/>
          <p:nvPr/>
        </p:nvGrpSpPr>
        <p:grpSpPr>
          <a:xfrm rot="2700000">
            <a:off x="14381224" y="7574679"/>
            <a:ext cx="7415398" cy="3565095"/>
            <a:chOff x="0" y="0"/>
            <a:chExt cx="660400" cy="317500"/>
          </a:xfrm>
        </p:grpSpPr>
        <p:sp>
          <p:nvSpPr>
            <p:cNvPr name="Freeform 18" id="18"/>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9" id="19"/>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0" id="20"/>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21" id="21"/>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22" id="22"/>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23" id="23"/>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24" id="24"/>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25" id="25"/>
          <p:cNvGrpSpPr/>
          <p:nvPr/>
        </p:nvGrpSpPr>
        <p:grpSpPr>
          <a:xfrm rot="2700000">
            <a:off x="-1376391" y="-3093321"/>
            <a:ext cx="7415398" cy="3565095"/>
            <a:chOff x="0" y="0"/>
            <a:chExt cx="660400" cy="317500"/>
          </a:xfrm>
        </p:grpSpPr>
        <p:sp>
          <p:nvSpPr>
            <p:cNvPr name="Freeform 26" id="2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7" id="2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8" id="28"/>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29" id="29"/>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30" id="30"/>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31" id="31"/>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32" id="32"/>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33" id="33"/>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34" id="34"/>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35" id="35"/>
          <p:cNvSpPr/>
          <p:nvPr/>
        </p:nvSpPr>
        <p:spPr>
          <a:xfrm>
            <a:off x="-2509797" y="905760"/>
            <a:ext cx="2628598" cy="2671969"/>
          </a:xfrm>
          <a:prstGeom prst="line">
            <a:avLst/>
          </a:prstGeom>
          <a:ln cap="flat" w="28575">
            <a:solidFill>
              <a:srgbClr val="D9D9D9"/>
            </a:solidFill>
            <a:prstDash val="solid"/>
            <a:headEnd type="none" len="sm" w="sm"/>
            <a:tailEnd type="none" len="sm" w="sm"/>
          </a:ln>
        </p:spPr>
      </p:sp>
      <p:sp>
        <p:nvSpPr>
          <p:cNvPr name="Freeform 36" id="36"/>
          <p:cNvSpPr/>
          <p:nvPr/>
        </p:nvSpPr>
        <p:spPr>
          <a:xfrm flipH="false" flipV="false" rot="0">
            <a:off x="520167" y="1813909"/>
            <a:ext cx="9146519" cy="6659182"/>
          </a:xfrm>
          <a:custGeom>
            <a:avLst/>
            <a:gdLst/>
            <a:ahLst/>
            <a:cxnLst/>
            <a:rect r="r" b="b" t="t" l="l"/>
            <a:pathLst>
              <a:path h="6659182" w="9146519">
                <a:moveTo>
                  <a:pt x="0" y="0"/>
                </a:moveTo>
                <a:lnTo>
                  <a:pt x="9146520" y="0"/>
                </a:lnTo>
                <a:lnTo>
                  <a:pt x="9146520" y="6659182"/>
                </a:lnTo>
                <a:lnTo>
                  <a:pt x="0" y="6659182"/>
                </a:lnTo>
                <a:lnTo>
                  <a:pt x="0" y="0"/>
                </a:lnTo>
                <a:close/>
              </a:path>
            </a:pathLst>
          </a:custGeom>
          <a:blipFill>
            <a:blip r:embed="rId10"/>
            <a:stretch>
              <a:fillRect l="0" t="0" r="-1114" b="0"/>
            </a:stretch>
          </a:blipFill>
        </p:spPr>
      </p:sp>
      <p:sp>
        <p:nvSpPr>
          <p:cNvPr name="TextBox 37" id="37"/>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E. IMAGE PREDICTION</a:t>
            </a:r>
          </a:p>
        </p:txBody>
      </p:sp>
      <p:sp>
        <p:nvSpPr>
          <p:cNvPr name="TextBox 38" id="38"/>
          <p:cNvSpPr txBox="true"/>
          <p:nvPr/>
        </p:nvSpPr>
        <p:spPr>
          <a:xfrm rot="0">
            <a:off x="10057212" y="1893270"/>
            <a:ext cx="7702417" cy="60960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Bold"/>
              </a:rPr>
              <a:t>Fungsi tes_model (untuk menguji model)</a:t>
            </a:r>
          </a:p>
          <a:p>
            <a:pPr algn="just">
              <a:lnSpc>
                <a:spcPts val="2520"/>
              </a:lnSpc>
            </a:pPr>
            <a:r>
              <a:rPr lang="en-US" sz="2100">
                <a:solidFill>
                  <a:srgbClr val="545454"/>
                </a:solidFill>
                <a:latin typeface="DM Sans"/>
              </a:rPr>
              <a:t>Fungsi akan mengambil gambar dari </a:t>
            </a:r>
            <a:r>
              <a:rPr lang="en-US" sz="2100">
                <a:solidFill>
                  <a:srgbClr val="545454"/>
                </a:solidFill>
                <a:latin typeface="DM Sans Bold"/>
              </a:rPr>
              <a:t>folder_path </a:t>
            </a:r>
            <a:r>
              <a:rPr lang="en-US" sz="2100">
                <a:solidFill>
                  <a:srgbClr val="545454"/>
                </a:solidFill>
                <a:latin typeface="DM Sans"/>
              </a:rPr>
              <a:t>yang telah berisi seluruh path yang akan menjadi tester, melakukan prediksi untuk setiap gambar, dan menampilkan hasilnya dalam grid. </a:t>
            </a:r>
          </a:p>
          <a:p>
            <a:pPr algn="just">
              <a:lnSpc>
                <a:spcPts val="1199"/>
              </a:lnSpc>
            </a:pPr>
          </a:p>
          <a:p>
            <a:pPr algn="just">
              <a:lnSpc>
                <a:spcPts val="2520"/>
              </a:lnSpc>
            </a:pPr>
            <a:r>
              <a:rPr lang="en-US" sz="2100">
                <a:solidFill>
                  <a:srgbClr val="545454"/>
                </a:solidFill>
                <a:latin typeface="DM Sans"/>
              </a:rPr>
              <a:t>Fungsi ini iterasi melalui setiap kelas gambar, membaca maksimal 10 gambar per kelas, dan menggunakan model yang diberikan untuk memprediksi kelas gambar tersebut. </a:t>
            </a:r>
          </a:p>
          <a:p>
            <a:pPr algn="just">
              <a:lnSpc>
                <a:spcPts val="1199"/>
              </a:lnSpc>
            </a:pPr>
          </a:p>
          <a:p>
            <a:pPr algn="just">
              <a:lnSpc>
                <a:spcPts val="2520"/>
              </a:lnSpc>
            </a:pPr>
            <a:r>
              <a:rPr lang="en-US" sz="2100">
                <a:solidFill>
                  <a:srgbClr val="545454"/>
                </a:solidFill>
                <a:latin typeface="DM Sans"/>
              </a:rPr>
              <a:t>Setelah memproses gambar, fungsi menginisialisasi plot dengan ukuran yang disesuaikan untuk menampung 10 gambar dalam format 5x2 (5 kolom dan 2 baris). Hasil prediksi ditampilkan dalam sebuah grid besar, dimana setiap gambar disertai dengan label kelas sebenarnya dan kelas yang diprediksi beserta tingkat akurasi prediksi tersebut. </a:t>
            </a:r>
          </a:p>
          <a:p>
            <a:pPr algn="just">
              <a:lnSpc>
                <a:spcPts val="1199"/>
              </a:lnSpc>
            </a:pPr>
          </a:p>
          <a:p>
            <a:pPr algn="just">
              <a:lnSpc>
                <a:spcPts val="2520"/>
              </a:lnSpc>
            </a:pPr>
            <a:r>
              <a:rPr lang="en-US" sz="2100">
                <a:solidFill>
                  <a:srgbClr val="545454"/>
                </a:solidFill>
                <a:latin typeface="DM Sans"/>
              </a:rPr>
              <a:t>Fungsi ini juga menghitung akurasi dengan menunjukkan persentase prediksi yang benar dari total gambar yang diuji, memberikan penilaian langsung tentang seberapa baik model mengklasifikasikan gambar-gambar tersebut.</a:t>
            </a:r>
          </a:p>
        </p:txBody>
      </p:sp>
      <p:sp>
        <p:nvSpPr>
          <p:cNvPr name="TextBox 39" id="39"/>
          <p:cNvSpPr txBox="true"/>
          <p:nvPr/>
        </p:nvSpPr>
        <p:spPr>
          <a:xfrm rot="0">
            <a:off x="520167" y="1007024"/>
            <a:ext cx="7118246"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5) PENGUJIAN MODEL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48401" y="9525"/>
            <a:ext cx="639599" cy="639599"/>
          </a:xfrm>
          <a:custGeom>
            <a:avLst/>
            <a:gdLst/>
            <a:ahLst/>
            <a:cxnLst/>
            <a:rect r="r" b="b" t="t" l="l"/>
            <a:pathLst>
              <a:path h="639599" w="639599">
                <a:moveTo>
                  <a:pt x="0" y="0"/>
                </a:moveTo>
                <a:lnTo>
                  <a:pt x="639599" y="0"/>
                </a:lnTo>
                <a:lnTo>
                  <a:pt x="639599" y="639599"/>
                </a:lnTo>
                <a:lnTo>
                  <a:pt x="0" y="63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7648401"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08801" y="9525"/>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7008801" y="639599"/>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0800000">
            <a:off x="16369202"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5400000">
            <a:off x="15032022" y="9525"/>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4571" y="8764801"/>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9298682"/>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0" y="9818850"/>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520167" y="9818850"/>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1594253" y="9832564"/>
            <a:ext cx="520167" cy="520167"/>
          </a:xfrm>
          <a:custGeom>
            <a:avLst/>
            <a:gdLst/>
            <a:ahLst/>
            <a:cxnLst/>
            <a:rect r="r" b="b" t="t" l="l"/>
            <a:pathLst>
              <a:path h="520167" w="520167">
                <a:moveTo>
                  <a:pt x="0" y="0"/>
                </a:moveTo>
                <a:lnTo>
                  <a:pt x="520168" y="0"/>
                </a:lnTo>
                <a:lnTo>
                  <a:pt x="520168" y="520168"/>
                </a:lnTo>
                <a:lnTo>
                  <a:pt x="0" y="520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114421" y="9832564"/>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2700000">
            <a:off x="14381224" y="7574679"/>
            <a:ext cx="7415398" cy="3565095"/>
            <a:chOff x="0" y="0"/>
            <a:chExt cx="660400" cy="317500"/>
          </a:xfrm>
        </p:grpSpPr>
        <p:sp>
          <p:nvSpPr>
            <p:cNvPr name="Freeform 15" id="1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6" id="1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7" id="17"/>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18" id="18"/>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19" id="19"/>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20" id="20"/>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21" id="21"/>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22" id="22"/>
          <p:cNvGrpSpPr/>
          <p:nvPr/>
        </p:nvGrpSpPr>
        <p:grpSpPr>
          <a:xfrm rot="0">
            <a:off x="485344" y="6138284"/>
            <a:ext cx="17482856" cy="3169924"/>
            <a:chOff x="0" y="0"/>
            <a:chExt cx="4604538" cy="834877"/>
          </a:xfrm>
        </p:grpSpPr>
        <p:sp>
          <p:nvSpPr>
            <p:cNvPr name="Freeform 23" id="23"/>
            <p:cNvSpPr/>
            <p:nvPr/>
          </p:nvSpPr>
          <p:spPr>
            <a:xfrm flipH="false" flipV="false" rot="0">
              <a:off x="0" y="0"/>
              <a:ext cx="4604538" cy="834877"/>
            </a:xfrm>
            <a:custGeom>
              <a:avLst/>
              <a:gdLst/>
              <a:ahLst/>
              <a:cxnLst/>
              <a:rect r="r" b="b" t="t" l="l"/>
              <a:pathLst>
                <a:path h="834877" w="4604538">
                  <a:moveTo>
                    <a:pt x="0" y="0"/>
                  </a:moveTo>
                  <a:lnTo>
                    <a:pt x="4604538" y="0"/>
                  </a:lnTo>
                  <a:lnTo>
                    <a:pt x="4604538" y="834877"/>
                  </a:lnTo>
                  <a:lnTo>
                    <a:pt x="0" y="834877"/>
                  </a:lnTo>
                  <a:close/>
                </a:path>
              </a:pathLst>
            </a:custGeom>
            <a:solidFill>
              <a:srgbClr val="000000">
                <a:alpha val="0"/>
              </a:srgbClr>
            </a:solidFill>
            <a:ln w="85725" cap="sq">
              <a:solidFill>
                <a:srgbClr val="EDA735"/>
              </a:solidFill>
              <a:prstDash val="solid"/>
              <a:miter/>
            </a:ln>
          </p:spPr>
        </p:sp>
        <p:sp>
          <p:nvSpPr>
            <p:cNvPr name="TextBox 24" id="24"/>
            <p:cNvSpPr txBox="true"/>
            <p:nvPr/>
          </p:nvSpPr>
          <p:spPr>
            <a:xfrm>
              <a:off x="0" y="19050"/>
              <a:ext cx="4604538" cy="815827"/>
            </a:xfrm>
            <a:prstGeom prst="rect">
              <a:avLst/>
            </a:prstGeom>
          </p:spPr>
          <p:txBody>
            <a:bodyPr anchor="ctr" rtlCol="false" tIns="50800" lIns="50800" bIns="50800" rIns="50800"/>
            <a:lstStyle/>
            <a:p>
              <a:pPr algn="ctr">
                <a:lnSpc>
                  <a:spcPts val="2553"/>
                </a:lnSpc>
              </a:pPr>
            </a:p>
          </p:txBody>
        </p:sp>
      </p:grpSp>
      <p:grpSp>
        <p:nvGrpSpPr>
          <p:cNvPr name="Group 25" id="25"/>
          <p:cNvGrpSpPr/>
          <p:nvPr/>
        </p:nvGrpSpPr>
        <p:grpSpPr>
          <a:xfrm rot="2700000">
            <a:off x="-1376391" y="-3093321"/>
            <a:ext cx="7415398" cy="3565095"/>
            <a:chOff x="0" y="0"/>
            <a:chExt cx="660400" cy="317500"/>
          </a:xfrm>
        </p:grpSpPr>
        <p:sp>
          <p:nvSpPr>
            <p:cNvPr name="Freeform 26" id="2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7" id="2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8" id="28"/>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29" id="29"/>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30" id="30"/>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31" id="31"/>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32" id="32"/>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33" id="33"/>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34" id="34"/>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35" id="35"/>
          <p:cNvSpPr/>
          <p:nvPr/>
        </p:nvSpPr>
        <p:spPr>
          <a:xfrm>
            <a:off x="-2509797" y="905760"/>
            <a:ext cx="2628598" cy="2671969"/>
          </a:xfrm>
          <a:prstGeom prst="line">
            <a:avLst/>
          </a:prstGeom>
          <a:ln cap="flat" w="28575">
            <a:solidFill>
              <a:srgbClr val="D9D9D9"/>
            </a:solidFill>
            <a:prstDash val="solid"/>
            <a:headEnd type="none" len="sm" w="sm"/>
            <a:tailEnd type="none" len="sm" w="sm"/>
          </a:ln>
        </p:spPr>
      </p:sp>
      <p:sp>
        <p:nvSpPr>
          <p:cNvPr name="Freeform 36" id="36"/>
          <p:cNvSpPr/>
          <p:nvPr/>
        </p:nvSpPr>
        <p:spPr>
          <a:xfrm flipH="false" flipV="false" rot="0">
            <a:off x="520167" y="1615890"/>
            <a:ext cx="10860773" cy="4293794"/>
          </a:xfrm>
          <a:custGeom>
            <a:avLst/>
            <a:gdLst/>
            <a:ahLst/>
            <a:cxnLst/>
            <a:rect r="r" b="b" t="t" l="l"/>
            <a:pathLst>
              <a:path h="4293794" w="10860773">
                <a:moveTo>
                  <a:pt x="0" y="0"/>
                </a:moveTo>
                <a:lnTo>
                  <a:pt x="10860773" y="0"/>
                </a:lnTo>
                <a:lnTo>
                  <a:pt x="10860773" y="4293794"/>
                </a:lnTo>
                <a:lnTo>
                  <a:pt x="0" y="4293794"/>
                </a:lnTo>
                <a:lnTo>
                  <a:pt x="0" y="0"/>
                </a:lnTo>
                <a:close/>
              </a:path>
            </a:pathLst>
          </a:custGeom>
          <a:blipFill>
            <a:blip r:embed="rId10"/>
            <a:stretch>
              <a:fillRect l="0" t="0" r="0" b="0"/>
            </a:stretch>
          </a:blipFill>
        </p:spPr>
      </p:sp>
      <p:sp>
        <p:nvSpPr>
          <p:cNvPr name="TextBox 37" id="37"/>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E. IMAGE PREDICTION</a:t>
            </a:r>
          </a:p>
        </p:txBody>
      </p:sp>
      <p:sp>
        <p:nvSpPr>
          <p:cNvPr name="TextBox 38" id="38"/>
          <p:cNvSpPr txBox="true"/>
          <p:nvPr/>
        </p:nvSpPr>
        <p:spPr>
          <a:xfrm rot="0">
            <a:off x="691656" y="6319259"/>
            <a:ext cx="17018988" cy="2743200"/>
          </a:xfrm>
          <a:prstGeom prst="rect">
            <a:avLst/>
          </a:prstGeom>
        </p:spPr>
        <p:txBody>
          <a:bodyPr anchor="t" rtlCol="false" tIns="0" lIns="0" bIns="0" rIns="0">
            <a:spAutoFit/>
          </a:bodyPr>
          <a:lstStyle/>
          <a:p>
            <a:pPr algn="just">
              <a:lnSpc>
                <a:spcPts val="2436"/>
              </a:lnSpc>
            </a:pPr>
            <a:r>
              <a:rPr lang="en-US" sz="2030">
                <a:solidFill>
                  <a:srgbClr val="545454"/>
                </a:solidFill>
                <a:latin typeface="DM Sans Bold"/>
              </a:rPr>
              <a:t>Fungsi plot_model_accuracies </a:t>
            </a:r>
          </a:p>
          <a:p>
            <a:pPr algn="just">
              <a:lnSpc>
                <a:spcPts val="2436"/>
              </a:lnSpc>
            </a:pPr>
          </a:p>
          <a:p>
            <a:pPr algn="just">
              <a:lnSpc>
                <a:spcPts val="2436"/>
              </a:lnSpc>
            </a:pPr>
            <a:r>
              <a:rPr lang="en-US" sz="2030">
                <a:solidFill>
                  <a:srgbClr val="545454"/>
                </a:solidFill>
                <a:latin typeface="DM Sans"/>
              </a:rPr>
              <a:t>Fungsi ini digunakan untuk memvisualisasikan perbandingan akurasi dari berbagai model dalam bentuk diagram batang. </a:t>
            </a:r>
          </a:p>
          <a:p>
            <a:pPr algn="just">
              <a:lnSpc>
                <a:spcPts val="2436"/>
              </a:lnSpc>
            </a:pPr>
          </a:p>
          <a:p>
            <a:pPr algn="just">
              <a:lnSpc>
                <a:spcPts val="2436"/>
              </a:lnSpc>
            </a:pPr>
            <a:r>
              <a:rPr lang="en-US" sz="2030">
                <a:solidFill>
                  <a:srgbClr val="545454"/>
                </a:solidFill>
                <a:latin typeface="DM Sans"/>
              </a:rPr>
              <a:t>Fungsi ini mengambil accuracies dari parameter yang berisi nama model sebagai kunci dan skor akurasi sebagai nilai. Fungsi mengatur ukuran plot, mendapatkan nama dan skor akurasi dari model, dan membuat diagram batang dengan warna yang berbeda untuk setiap model. Label persentase akurasi ditambahkan ke setiap batang di posisi yang sedikit lebih tinggi dari tinggi batang untuk keterbacaan yang lebih baik. Label sumbu x menunjukkan nama model, sumbu y menunjukkan akurasi dalam persentase, dan judul plot menggambarkan perbandingan akurasi model dengan jumlah tes yang disebutkan. Plot ini ditampilkan dengan batas sumbu y dari 0 hingga 100 persen.</a:t>
            </a:r>
          </a:p>
        </p:txBody>
      </p:sp>
      <p:sp>
        <p:nvSpPr>
          <p:cNvPr name="TextBox 39" id="39"/>
          <p:cNvSpPr txBox="true"/>
          <p:nvPr/>
        </p:nvSpPr>
        <p:spPr>
          <a:xfrm rot="0">
            <a:off x="520167" y="1007024"/>
            <a:ext cx="9785994"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6) VISUALISASI DAN PERBANDINGAN AKURASI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AutoShape 2" id="2"/>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3" id="3"/>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4" id="4"/>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5" id="5"/>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6" id="6"/>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7" id="7"/>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8" id="8"/>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9" id="9"/>
          <p:cNvSpPr/>
          <p:nvPr/>
        </p:nvSpPr>
        <p:spPr>
          <a:xfrm>
            <a:off x="-2509797" y="905760"/>
            <a:ext cx="2628598" cy="2671969"/>
          </a:xfrm>
          <a:prstGeom prst="line">
            <a:avLst/>
          </a:prstGeom>
          <a:ln cap="flat" w="28575">
            <a:solidFill>
              <a:srgbClr val="D9D9D9"/>
            </a:solidFill>
            <a:prstDash val="solid"/>
            <a:headEnd type="none" len="sm" w="sm"/>
            <a:tailEnd type="none" len="sm" w="sm"/>
          </a:ln>
        </p:spPr>
      </p:sp>
      <p:sp>
        <p:nvSpPr>
          <p:cNvPr name="TextBox 10" id="10"/>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E. IMAGE PREDICTION</a:t>
            </a:r>
          </a:p>
        </p:txBody>
      </p:sp>
      <p:grpSp>
        <p:nvGrpSpPr>
          <p:cNvPr name="Group 11" id="11"/>
          <p:cNvGrpSpPr/>
          <p:nvPr/>
        </p:nvGrpSpPr>
        <p:grpSpPr>
          <a:xfrm rot="0">
            <a:off x="431069" y="3264517"/>
            <a:ext cx="17537132" cy="2527100"/>
            <a:chOff x="0" y="0"/>
            <a:chExt cx="4618833" cy="665574"/>
          </a:xfrm>
        </p:grpSpPr>
        <p:sp>
          <p:nvSpPr>
            <p:cNvPr name="Freeform 12" id="12"/>
            <p:cNvSpPr/>
            <p:nvPr/>
          </p:nvSpPr>
          <p:spPr>
            <a:xfrm flipH="false" flipV="false" rot="0">
              <a:off x="0" y="0"/>
              <a:ext cx="4618833" cy="665574"/>
            </a:xfrm>
            <a:custGeom>
              <a:avLst/>
              <a:gdLst/>
              <a:ahLst/>
              <a:cxnLst/>
              <a:rect r="r" b="b" t="t" l="l"/>
              <a:pathLst>
                <a:path h="665574" w="4618833">
                  <a:moveTo>
                    <a:pt x="0" y="0"/>
                  </a:moveTo>
                  <a:lnTo>
                    <a:pt x="4618833" y="0"/>
                  </a:lnTo>
                  <a:lnTo>
                    <a:pt x="4618833" y="665574"/>
                  </a:lnTo>
                  <a:lnTo>
                    <a:pt x="0" y="665574"/>
                  </a:lnTo>
                  <a:close/>
                </a:path>
              </a:pathLst>
            </a:custGeom>
            <a:solidFill>
              <a:srgbClr val="000000">
                <a:alpha val="0"/>
              </a:srgbClr>
            </a:solidFill>
            <a:ln w="85725" cap="sq">
              <a:solidFill>
                <a:srgbClr val="EDA735"/>
              </a:solidFill>
              <a:prstDash val="solid"/>
              <a:miter/>
            </a:ln>
          </p:spPr>
        </p:sp>
        <p:sp>
          <p:nvSpPr>
            <p:cNvPr name="TextBox 13" id="13"/>
            <p:cNvSpPr txBox="true"/>
            <p:nvPr/>
          </p:nvSpPr>
          <p:spPr>
            <a:xfrm>
              <a:off x="0" y="19050"/>
              <a:ext cx="4618833" cy="646524"/>
            </a:xfrm>
            <a:prstGeom prst="rect">
              <a:avLst/>
            </a:prstGeom>
          </p:spPr>
          <p:txBody>
            <a:bodyPr anchor="ctr" rtlCol="false" tIns="50800" lIns="50800" bIns="50800" rIns="50800"/>
            <a:lstStyle/>
            <a:p>
              <a:pPr algn="ctr">
                <a:lnSpc>
                  <a:spcPts val="2553"/>
                </a:lnSpc>
              </a:pPr>
            </a:p>
          </p:txBody>
        </p:sp>
      </p:grpSp>
      <p:sp>
        <p:nvSpPr>
          <p:cNvPr name="Freeform 14" id="14"/>
          <p:cNvSpPr/>
          <p:nvPr/>
        </p:nvSpPr>
        <p:spPr>
          <a:xfrm flipH="false" flipV="false" rot="0">
            <a:off x="17648401" y="9525"/>
            <a:ext cx="639599" cy="639599"/>
          </a:xfrm>
          <a:custGeom>
            <a:avLst/>
            <a:gdLst/>
            <a:ahLst/>
            <a:cxnLst/>
            <a:rect r="r" b="b" t="t" l="l"/>
            <a:pathLst>
              <a:path h="639599" w="639599">
                <a:moveTo>
                  <a:pt x="0" y="0"/>
                </a:moveTo>
                <a:lnTo>
                  <a:pt x="639599" y="0"/>
                </a:lnTo>
                <a:lnTo>
                  <a:pt x="639599" y="639599"/>
                </a:lnTo>
                <a:lnTo>
                  <a:pt x="0" y="63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true" rot="5400000">
            <a:off x="17648401"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7008801" y="9525"/>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800000">
            <a:off x="17008801" y="639599"/>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true" rot="-10800000">
            <a:off x="16369202"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true" flipV="true" rot="5400000">
            <a:off x="15032022" y="9525"/>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10800000">
            <a:off x="4571" y="8764801"/>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9298682"/>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10800000">
            <a:off x="0" y="9818850"/>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431069" y="6191667"/>
            <a:ext cx="17537132" cy="3013870"/>
            <a:chOff x="0" y="0"/>
            <a:chExt cx="4618833" cy="793776"/>
          </a:xfrm>
        </p:grpSpPr>
        <p:sp>
          <p:nvSpPr>
            <p:cNvPr name="Freeform 24" id="24"/>
            <p:cNvSpPr/>
            <p:nvPr/>
          </p:nvSpPr>
          <p:spPr>
            <a:xfrm flipH="false" flipV="false" rot="0">
              <a:off x="0" y="0"/>
              <a:ext cx="4618833" cy="793776"/>
            </a:xfrm>
            <a:custGeom>
              <a:avLst/>
              <a:gdLst/>
              <a:ahLst/>
              <a:cxnLst/>
              <a:rect r="r" b="b" t="t" l="l"/>
              <a:pathLst>
                <a:path h="793776" w="4618833">
                  <a:moveTo>
                    <a:pt x="0" y="0"/>
                  </a:moveTo>
                  <a:lnTo>
                    <a:pt x="4618833" y="0"/>
                  </a:lnTo>
                  <a:lnTo>
                    <a:pt x="4618833" y="793776"/>
                  </a:lnTo>
                  <a:lnTo>
                    <a:pt x="0" y="793776"/>
                  </a:lnTo>
                  <a:close/>
                </a:path>
              </a:pathLst>
            </a:custGeom>
            <a:solidFill>
              <a:srgbClr val="000000">
                <a:alpha val="0"/>
              </a:srgbClr>
            </a:solidFill>
            <a:ln w="85725" cap="sq">
              <a:solidFill>
                <a:srgbClr val="EDA735"/>
              </a:solidFill>
              <a:prstDash val="solid"/>
              <a:miter/>
            </a:ln>
          </p:spPr>
        </p:sp>
        <p:sp>
          <p:nvSpPr>
            <p:cNvPr name="TextBox 25" id="25"/>
            <p:cNvSpPr txBox="true"/>
            <p:nvPr/>
          </p:nvSpPr>
          <p:spPr>
            <a:xfrm>
              <a:off x="0" y="19050"/>
              <a:ext cx="4618833" cy="774726"/>
            </a:xfrm>
            <a:prstGeom prst="rect">
              <a:avLst/>
            </a:prstGeom>
          </p:spPr>
          <p:txBody>
            <a:bodyPr anchor="ctr" rtlCol="false" tIns="50800" lIns="50800" bIns="50800" rIns="50800"/>
            <a:lstStyle/>
            <a:p>
              <a:pPr algn="ctr">
                <a:lnSpc>
                  <a:spcPts val="2553"/>
                </a:lnSpc>
              </a:pPr>
            </a:p>
          </p:txBody>
        </p:sp>
      </p:grpSp>
      <p:sp>
        <p:nvSpPr>
          <p:cNvPr name="Freeform 26" id="26"/>
          <p:cNvSpPr/>
          <p:nvPr/>
        </p:nvSpPr>
        <p:spPr>
          <a:xfrm flipH="false" flipV="false" rot="-5400000">
            <a:off x="520167" y="9818850"/>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10800000">
            <a:off x="1594253" y="9832564"/>
            <a:ext cx="520167" cy="520167"/>
          </a:xfrm>
          <a:custGeom>
            <a:avLst/>
            <a:gdLst/>
            <a:ahLst/>
            <a:cxnLst/>
            <a:rect r="r" b="b" t="t" l="l"/>
            <a:pathLst>
              <a:path h="520167" w="520167">
                <a:moveTo>
                  <a:pt x="0" y="0"/>
                </a:moveTo>
                <a:lnTo>
                  <a:pt x="520168" y="0"/>
                </a:lnTo>
                <a:lnTo>
                  <a:pt x="520168" y="520168"/>
                </a:lnTo>
                <a:lnTo>
                  <a:pt x="0" y="520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5400000">
            <a:off x="2114421" y="9832564"/>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582595" y="3398445"/>
            <a:ext cx="17274336" cy="2257425"/>
          </a:xfrm>
          <a:prstGeom prst="rect">
            <a:avLst/>
          </a:prstGeom>
        </p:spPr>
        <p:txBody>
          <a:bodyPr anchor="t" rtlCol="false" tIns="0" lIns="0" bIns="0" rIns="0">
            <a:spAutoFit/>
          </a:bodyPr>
          <a:lstStyle/>
          <a:p>
            <a:pPr algn="just">
              <a:lnSpc>
                <a:spcPts val="2436"/>
              </a:lnSpc>
            </a:pPr>
            <a:r>
              <a:rPr lang="en-US" sz="2030">
                <a:solidFill>
                  <a:srgbClr val="545454"/>
                </a:solidFill>
                <a:latin typeface="DM Sans Bold"/>
              </a:rPr>
              <a:t>model_accuracies </a:t>
            </a:r>
            <a:r>
              <a:rPr lang="en-US" sz="2030">
                <a:solidFill>
                  <a:srgbClr val="545454"/>
                </a:solidFill>
                <a:latin typeface="DM Sans"/>
              </a:rPr>
              <a:t>dipanggil untuk menyimpan skor akurasi dari tiga model yang berbeda: AlexNet, VGG-16, dan ResNet. </a:t>
            </a:r>
          </a:p>
          <a:p>
            <a:pPr algn="just">
              <a:lnSpc>
                <a:spcPts val="1199"/>
              </a:lnSpc>
            </a:pPr>
          </a:p>
          <a:p>
            <a:pPr algn="just">
              <a:lnSpc>
                <a:spcPts val="2436"/>
              </a:lnSpc>
            </a:pPr>
            <a:r>
              <a:rPr lang="en-US" sz="2030">
                <a:solidFill>
                  <a:srgbClr val="545454"/>
                </a:solidFill>
                <a:latin typeface="DM Sans"/>
              </a:rPr>
              <a:t>Setiap model diuji menggunakan fungsi tes_model yang mengambil model tersebut, nama model, folder tempat data tes disimpan, daftar nama kelas, dan ukuran gambar yang sesuai untuk model tersebut. </a:t>
            </a:r>
          </a:p>
          <a:p>
            <a:pPr algn="just">
              <a:lnSpc>
                <a:spcPts val="1199"/>
              </a:lnSpc>
            </a:pPr>
          </a:p>
          <a:p>
            <a:pPr algn="just">
              <a:lnSpc>
                <a:spcPts val="2436"/>
              </a:lnSpc>
            </a:pPr>
            <a:r>
              <a:rPr lang="en-US" sz="2030">
                <a:solidFill>
                  <a:srgbClr val="545454"/>
                </a:solidFill>
                <a:latin typeface="DM Sans"/>
              </a:rPr>
              <a:t>Untuk AlexNet, ukuran gambar adalah (227, 227). Untuk VGG-16 dan ResNet, ukuran gambar yang digunakan adalah (224, 224). </a:t>
            </a:r>
          </a:p>
          <a:p>
            <a:pPr algn="just">
              <a:lnSpc>
                <a:spcPts val="1199"/>
              </a:lnSpc>
            </a:pPr>
          </a:p>
          <a:p>
            <a:pPr algn="just">
              <a:lnSpc>
                <a:spcPts val="2436"/>
              </a:lnSpc>
            </a:pPr>
            <a:r>
              <a:rPr lang="en-US" sz="2030">
                <a:solidFill>
                  <a:srgbClr val="545454"/>
                </a:solidFill>
                <a:latin typeface="DM Sans"/>
              </a:rPr>
              <a:t>Hasil tes, yaitu akurasi dari masing-masing model dalam mengklasifikasikan gambar tes, kemudian disimpan dalam dictionary model_accuracies dengan kunci yang merupakan nama model dan nilai yang merupakan skor akurasi yang dihasilkan oleh fungsi tes_model.</a:t>
            </a:r>
          </a:p>
        </p:txBody>
      </p:sp>
      <p:grpSp>
        <p:nvGrpSpPr>
          <p:cNvPr name="Group 30" id="30"/>
          <p:cNvGrpSpPr/>
          <p:nvPr/>
        </p:nvGrpSpPr>
        <p:grpSpPr>
          <a:xfrm rot="2700000">
            <a:off x="14381224" y="7574679"/>
            <a:ext cx="7415398" cy="3565095"/>
            <a:chOff x="0" y="0"/>
            <a:chExt cx="660400" cy="317500"/>
          </a:xfrm>
        </p:grpSpPr>
        <p:sp>
          <p:nvSpPr>
            <p:cNvPr name="Freeform 31" id="3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32" id="3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3" id="33"/>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34" id="34"/>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35" id="35"/>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36" id="36"/>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37" id="37"/>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38" id="38"/>
          <p:cNvGrpSpPr/>
          <p:nvPr/>
        </p:nvGrpSpPr>
        <p:grpSpPr>
          <a:xfrm rot="2700000">
            <a:off x="-1376391" y="-3093321"/>
            <a:ext cx="7415398" cy="3565095"/>
            <a:chOff x="0" y="0"/>
            <a:chExt cx="660400" cy="317500"/>
          </a:xfrm>
        </p:grpSpPr>
        <p:sp>
          <p:nvSpPr>
            <p:cNvPr name="Freeform 39" id="39"/>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40" id="40"/>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Freeform 41" id="41"/>
          <p:cNvSpPr/>
          <p:nvPr/>
        </p:nvSpPr>
        <p:spPr>
          <a:xfrm flipH="false" flipV="false" rot="0">
            <a:off x="431069" y="1103709"/>
            <a:ext cx="11657950" cy="1981733"/>
          </a:xfrm>
          <a:custGeom>
            <a:avLst/>
            <a:gdLst/>
            <a:ahLst/>
            <a:cxnLst/>
            <a:rect r="r" b="b" t="t" l="l"/>
            <a:pathLst>
              <a:path h="1981733" w="11657950">
                <a:moveTo>
                  <a:pt x="0" y="0"/>
                </a:moveTo>
                <a:lnTo>
                  <a:pt x="11657949" y="0"/>
                </a:lnTo>
                <a:lnTo>
                  <a:pt x="11657949" y="1981734"/>
                </a:lnTo>
                <a:lnTo>
                  <a:pt x="0" y="1981734"/>
                </a:lnTo>
                <a:lnTo>
                  <a:pt x="0" y="0"/>
                </a:lnTo>
                <a:close/>
              </a:path>
            </a:pathLst>
          </a:custGeom>
          <a:blipFill>
            <a:blip r:embed="rId10"/>
            <a:stretch>
              <a:fillRect l="-693" t="0" r="-748" b="0"/>
            </a:stretch>
          </a:blipFill>
        </p:spPr>
      </p:sp>
      <p:sp>
        <p:nvSpPr>
          <p:cNvPr name="Freeform 42" id="42"/>
          <p:cNvSpPr/>
          <p:nvPr/>
        </p:nvSpPr>
        <p:spPr>
          <a:xfrm flipH="false" flipV="false" rot="0">
            <a:off x="659328" y="6416861"/>
            <a:ext cx="5687907" cy="2563482"/>
          </a:xfrm>
          <a:custGeom>
            <a:avLst/>
            <a:gdLst/>
            <a:ahLst/>
            <a:cxnLst/>
            <a:rect r="r" b="b" t="t" l="l"/>
            <a:pathLst>
              <a:path h="2563482" w="5687907">
                <a:moveTo>
                  <a:pt x="0" y="0"/>
                </a:moveTo>
                <a:lnTo>
                  <a:pt x="5687907" y="0"/>
                </a:lnTo>
                <a:lnTo>
                  <a:pt x="5687907" y="2563481"/>
                </a:lnTo>
                <a:lnTo>
                  <a:pt x="0" y="2563481"/>
                </a:lnTo>
                <a:lnTo>
                  <a:pt x="0" y="0"/>
                </a:lnTo>
                <a:close/>
              </a:path>
            </a:pathLst>
          </a:custGeom>
          <a:blipFill>
            <a:blip r:embed="rId11"/>
            <a:stretch>
              <a:fillRect l="0" t="0" r="0" b="0"/>
            </a:stretch>
          </a:blipFill>
        </p:spPr>
      </p:sp>
      <p:sp>
        <p:nvSpPr>
          <p:cNvPr name="Freeform 43" id="43"/>
          <p:cNvSpPr/>
          <p:nvPr/>
        </p:nvSpPr>
        <p:spPr>
          <a:xfrm flipH="false" flipV="false" rot="0">
            <a:off x="6375810" y="6416861"/>
            <a:ext cx="5687907" cy="2563482"/>
          </a:xfrm>
          <a:custGeom>
            <a:avLst/>
            <a:gdLst/>
            <a:ahLst/>
            <a:cxnLst/>
            <a:rect r="r" b="b" t="t" l="l"/>
            <a:pathLst>
              <a:path h="2563482" w="5687907">
                <a:moveTo>
                  <a:pt x="0" y="0"/>
                </a:moveTo>
                <a:lnTo>
                  <a:pt x="5687907" y="0"/>
                </a:lnTo>
                <a:lnTo>
                  <a:pt x="5687907" y="2563481"/>
                </a:lnTo>
                <a:lnTo>
                  <a:pt x="0" y="2563481"/>
                </a:lnTo>
                <a:lnTo>
                  <a:pt x="0" y="0"/>
                </a:lnTo>
                <a:close/>
              </a:path>
            </a:pathLst>
          </a:custGeom>
          <a:blipFill>
            <a:blip r:embed="rId12"/>
            <a:stretch>
              <a:fillRect l="0" t="0" r="0" b="0"/>
            </a:stretch>
          </a:blipFill>
        </p:spPr>
      </p:sp>
      <p:sp>
        <p:nvSpPr>
          <p:cNvPr name="Freeform 44" id="44"/>
          <p:cNvSpPr/>
          <p:nvPr/>
        </p:nvSpPr>
        <p:spPr>
          <a:xfrm flipH="false" flipV="false" rot="0">
            <a:off x="12093261" y="6416861"/>
            <a:ext cx="5687907" cy="2563482"/>
          </a:xfrm>
          <a:custGeom>
            <a:avLst/>
            <a:gdLst/>
            <a:ahLst/>
            <a:cxnLst/>
            <a:rect r="r" b="b" t="t" l="l"/>
            <a:pathLst>
              <a:path h="2563482" w="5687907">
                <a:moveTo>
                  <a:pt x="0" y="0"/>
                </a:moveTo>
                <a:lnTo>
                  <a:pt x="5687907" y="0"/>
                </a:lnTo>
                <a:lnTo>
                  <a:pt x="5687907" y="2563481"/>
                </a:lnTo>
                <a:lnTo>
                  <a:pt x="0" y="2563481"/>
                </a:lnTo>
                <a:lnTo>
                  <a:pt x="0" y="0"/>
                </a:lnTo>
                <a:close/>
              </a:path>
            </a:pathLst>
          </a:custGeom>
          <a:blipFill>
            <a:blip r:embed="rId13"/>
            <a:stretch>
              <a:fillRect l="-178" t="0" r="-178"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3" id="3"/>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TextBox 4" id="4"/>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E. IMAGE PREDICTION</a:t>
            </a:r>
          </a:p>
        </p:txBody>
      </p:sp>
      <p:grpSp>
        <p:nvGrpSpPr>
          <p:cNvPr name="Group 5" id="5"/>
          <p:cNvGrpSpPr/>
          <p:nvPr/>
        </p:nvGrpSpPr>
        <p:grpSpPr>
          <a:xfrm rot="2700000">
            <a:off x="-1376391" y="-3093321"/>
            <a:ext cx="7415398" cy="3565095"/>
            <a:chOff x="0" y="0"/>
            <a:chExt cx="660400" cy="317500"/>
          </a:xfrm>
        </p:grpSpPr>
        <p:sp>
          <p:nvSpPr>
            <p:cNvPr name="Freeform 6" id="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7" id="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8" id="8"/>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9" id="9"/>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10" id="10"/>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11" id="11"/>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12" id="12"/>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13" id="13"/>
          <p:cNvSpPr/>
          <p:nvPr/>
        </p:nvSpPr>
        <p:spPr>
          <a:xfrm>
            <a:off x="-2509797" y="905760"/>
            <a:ext cx="2628598" cy="2671969"/>
          </a:xfrm>
          <a:prstGeom prst="line">
            <a:avLst/>
          </a:prstGeom>
          <a:ln cap="flat" w="28575">
            <a:solidFill>
              <a:srgbClr val="D9D9D9"/>
            </a:solidFill>
            <a:prstDash val="solid"/>
            <a:headEnd type="none" len="sm" w="sm"/>
            <a:tailEnd type="none" len="sm" w="sm"/>
          </a:ln>
        </p:spPr>
      </p:sp>
      <p:sp>
        <p:nvSpPr>
          <p:cNvPr name="Freeform 14" id="14"/>
          <p:cNvSpPr/>
          <p:nvPr/>
        </p:nvSpPr>
        <p:spPr>
          <a:xfrm flipH="false" flipV="false" rot="0">
            <a:off x="17648401" y="9525"/>
            <a:ext cx="639599" cy="639599"/>
          </a:xfrm>
          <a:custGeom>
            <a:avLst/>
            <a:gdLst/>
            <a:ahLst/>
            <a:cxnLst/>
            <a:rect r="r" b="b" t="t" l="l"/>
            <a:pathLst>
              <a:path h="639599" w="639599">
                <a:moveTo>
                  <a:pt x="0" y="0"/>
                </a:moveTo>
                <a:lnTo>
                  <a:pt x="639599" y="0"/>
                </a:lnTo>
                <a:lnTo>
                  <a:pt x="639599" y="639599"/>
                </a:lnTo>
                <a:lnTo>
                  <a:pt x="0" y="63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true" rot="5400000">
            <a:off x="17648401"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7008801" y="9525"/>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800000">
            <a:off x="17008801" y="639599"/>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true" rot="-10800000">
            <a:off x="16369202"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true" flipV="true" rot="5400000">
            <a:off x="15032022" y="9525"/>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2700000">
            <a:off x="14381224" y="7574679"/>
            <a:ext cx="7415398" cy="3565095"/>
            <a:chOff x="0" y="0"/>
            <a:chExt cx="660400" cy="317500"/>
          </a:xfrm>
        </p:grpSpPr>
        <p:sp>
          <p:nvSpPr>
            <p:cNvPr name="Freeform 21" id="2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2" id="2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3" id="23"/>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24" id="24"/>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25" id="25"/>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26" id="26"/>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27" id="27"/>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28" id="28"/>
          <p:cNvGrpSpPr/>
          <p:nvPr/>
        </p:nvGrpSpPr>
        <p:grpSpPr>
          <a:xfrm rot="0">
            <a:off x="12190943" y="1872572"/>
            <a:ext cx="5941487" cy="8005769"/>
            <a:chOff x="0" y="0"/>
            <a:chExt cx="1564836" cy="2108515"/>
          </a:xfrm>
        </p:grpSpPr>
        <p:sp>
          <p:nvSpPr>
            <p:cNvPr name="Freeform 29" id="29"/>
            <p:cNvSpPr/>
            <p:nvPr/>
          </p:nvSpPr>
          <p:spPr>
            <a:xfrm flipH="false" flipV="false" rot="0">
              <a:off x="0" y="0"/>
              <a:ext cx="1564836" cy="2108515"/>
            </a:xfrm>
            <a:custGeom>
              <a:avLst/>
              <a:gdLst/>
              <a:ahLst/>
              <a:cxnLst/>
              <a:rect r="r" b="b" t="t" l="l"/>
              <a:pathLst>
                <a:path h="2108515" w="1564836">
                  <a:moveTo>
                    <a:pt x="0" y="0"/>
                  </a:moveTo>
                  <a:lnTo>
                    <a:pt x="1564836" y="0"/>
                  </a:lnTo>
                  <a:lnTo>
                    <a:pt x="1564836" y="2108515"/>
                  </a:lnTo>
                  <a:lnTo>
                    <a:pt x="0" y="2108515"/>
                  </a:lnTo>
                  <a:close/>
                </a:path>
              </a:pathLst>
            </a:custGeom>
            <a:solidFill>
              <a:srgbClr val="000000">
                <a:alpha val="0"/>
              </a:srgbClr>
            </a:solidFill>
            <a:ln w="85725" cap="sq">
              <a:solidFill>
                <a:srgbClr val="CB6CE6"/>
              </a:solidFill>
              <a:prstDash val="solid"/>
              <a:miter/>
            </a:ln>
          </p:spPr>
        </p:sp>
        <p:sp>
          <p:nvSpPr>
            <p:cNvPr name="TextBox 30" id="30"/>
            <p:cNvSpPr txBox="true"/>
            <p:nvPr/>
          </p:nvSpPr>
          <p:spPr>
            <a:xfrm>
              <a:off x="0" y="19050"/>
              <a:ext cx="1564836" cy="2089465"/>
            </a:xfrm>
            <a:prstGeom prst="rect">
              <a:avLst/>
            </a:prstGeom>
          </p:spPr>
          <p:txBody>
            <a:bodyPr anchor="ctr" rtlCol="false" tIns="50800" lIns="50800" bIns="50800" rIns="50800"/>
            <a:lstStyle/>
            <a:p>
              <a:pPr algn="ctr">
                <a:lnSpc>
                  <a:spcPts val="2553"/>
                </a:lnSpc>
              </a:pPr>
            </a:p>
          </p:txBody>
        </p:sp>
      </p:grpSp>
      <p:grpSp>
        <p:nvGrpSpPr>
          <p:cNvPr name="Group 31" id="31"/>
          <p:cNvGrpSpPr/>
          <p:nvPr/>
        </p:nvGrpSpPr>
        <p:grpSpPr>
          <a:xfrm rot="0">
            <a:off x="155570" y="1872572"/>
            <a:ext cx="5941487" cy="8005769"/>
            <a:chOff x="0" y="0"/>
            <a:chExt cx="1564836" cy="2108515"/>
          </a:xfrm>
        </p:grpSpPr>
        <p:sp>
          <p:nvSpPr>
            <p:cNvPr name="Freeform 32" id="32"/>
            <p:cNvSpPr/>
            <p:nvPr/>
          </p:nvSpPr>
          <p:spPr>
            <a:xfrm flipH="false" flipV="false" rot="0">
              <a:off x="0" y="0"/>
              <a:ext cx="1564836" cy="2108515"/>
            </a:xfrm>
            <a:custGeom>
              <a:avLst/>
              <a:gdLst/>
              <a:ahLst/>
              <a:cxnLst/>
              <a:rect r="r" b="b" t="t" l="l"/>
              <a:pathLst>
                <a:path h="2108515" w="1564836">
                  <a:moveTo>
                    <a:pt x="0" y="0"/>
                  </a:moveTo>
                  <a:lnTo>
                    <a:pt x="1564836" y="0"/>
                  </a:lnTo>
                  <a:lnTo>
                    <a:pt x="1564836" y="2108515"/>
                  </a:lnTo>
                  <a:lnTo>
                    <a:pt x="0" y="2108515"/>
                  </a:lnTo>
                  <a:close/>
                </a:path>
              </a:pathLst>
            </a:custGeom>
            <a:solidFill>
              <a:srgbClr val="000000">
                <a:alpha val="0"/>
              </a:srgbClr>
            </a:solidFill>
            <a:ln w="85725" cap="sq">
              <a:solidFill>
                <a:srgbClr val="38B6FF"/>
              </a:solidFill>
              <a:prstDash val="solid"/>
              <a:miter/>
            </a:ln>
          </p:spPr>
        </p:sp>
        <p:sp>
          <p:nvSpPr>
            <p:cNvPr name="TextBox 33" id="33"/>
            <p:cNvSpPr txBox="true"/>
            <p:nvPr/>
          </p:nvSpPr>
          <p:spPr>
            <a:xfrm>
              <a:off x="0" y="19050"/>
              <a:ext cx="1564836" cy="2089465"/>
            </a:xfrm>
            <a:prstGeom prst="rect">
              <a:avLst/>
            </a:prstGeom>
          </p:spPr>
          <p:txBody>
            <a:bodyPr anchor="ctr" rtlCol="false" tIns="50800" lIns="50800" bIns="50800" rIns="50800"/>
            <a:lstStyle/>
            <a:p>
              <a:pPr algn="ctr">
                <a:lnSpc>
                  <a:spcPts val="2553"/>
                </a:lnSpc>
              </a:pPr>
            </a:p>
          </p:txBody>
        </p:sp>
      </p:grpSp>
      <p:grpSp>
        <p:nvGrpSpPr>
          <p:cNvPr name="Group 34" id="34"/>
          <p:cNvGrpSpPr/>
          <p:nvPr/>
        </p:nvGrpSpPr>
        <p:grpSpPr>
          <a:xfrm rot="0">
            <a:off x="6173257" y="1872572"/>
            <a:ext cx="5941487" cy="8005769"/>
            <a:chOff x="0" y="0"/>
            <a:chExt cx="1564836" cy="2108515"/>
          </a:xfrm>
        </p:grpSpPr>
        <p:sp>
          <p:nvSpPr>
            <p:cNvPr name="Freeform 35" id="35"/>
            <p:cNvSpPr/>
            <p:nvPr/>
          </p:nvSpPr>
          <p:spPr>
            <a:xfrm flipH="false" flipV="false" rot="0">
              <a:off x="0" y="0"/>
              <a:ext cx="1564836" cy="2108515"/>
            </a:xfrm>
            <a:custGeom>
              <a:avLst/>
              <a:gdLst/>
              <a:ahLst/>
              <a:cxnLst/>
              <a:rect r="r" b="b" t="t" l="l"/>
              <a:pathLst>
                <a:path h="2108515" w="1564836">
                  <a:moveTo>
                    <a:pt x="0" y="0"/>
                  </a:moveTo>
                  <a:lnTo>
                    <a:pt x="1564836" y="0"/>
                  </a:lnTo>
                  <a:lnTo>
                    <a:pt x="1564836" y="2108515"/>
                  </a:lnTo>
                  <a:lnTo>
                    <a:pt x="0" y="2108515"/>
                  </a:lnTo>
                  <a:close/>
                </a:path>
              </a:pathLst>
            </a:custGeom>
            <a:solidFill>
              <a:srgbClr val="000000">
                <a:alpha val="0"/>
              </a:srgbClr>
            </a:solidFill>
            <a:ln w="85725" cap="sq">
              <a:solidFill>
                <a:srgbClr val="7ED957"/>
              </a:solidFill>
              <a:prstDash val="solid"/>
              <a:miter/>
            </a:ln>
          </p:spPr>
        </p:sp>
        <p:sp>
          <p:nvSpPr>
            <p:cNvPr name="TextBox 36" id="36"/>
            <p:cNvSpPr txBox="true"/>
            <p:nvPr/>
          </p:nvSpPr>
          <p:spPr>
            <a:xfrm>
              <a:off x="0" y="19050"/>
              <a:ext cx="1564836" cy="2089465"/>
            </a:xfrm>
            <a:prstGeom prst="rect">
              <a:avLst/>
            </a:prstGeom>
          </p:spPr>
          <p:txBody>
            <a:bodyPr anchor="ctr" rtlCol="false" tIns="50800" lIns="50800" bIns="50800" rIns="50800"/>
            <a:lstStyle/>
            <a:p>
              <a:pPr algn="ctr">
                <a:lnSpc>
                  <a:spcPts val="2553"/>
                </a:lnSpc>
              </a:pPr>
            </a:p>
          </p:txBody>
        </p:sp>
      </p:grpSp>
      <p:sp>
        <p:nvSpPr>
          <p:cNvPr name="Freeform 37" id="37"/>
          <p:cNvSpPr/>
          <p:nvPr/>
        </p:nvSpPr>
        <p:spPr>
          <a:xfrm flipH="false" flipV="false" rot="0">
            <a:off x="288920" y="4656082"/>
            <a:ext cx="5679386" cy="2559642"/>
          </a:xfrm>
          <a:custGeom>
            <a:avLst/>
            <a:gdLst/>
            <a:ahLst/>
            <a:cxnLst/>
            <a:rect r="r" b="b" t="t" l="l"/>
            <a:pathLst>
              <a:path h="2559642" w="5679386">
                <a:moveTo>
                  <a:pt x="0" y="0"/>
                </a:moveTo>
                <a:lnTo>
                  <a:pt x="5679386" y="0"/>
                </a:lnTo>
                <a:lnTo>
                  <a:pt x="5679386" y="2559641"/>
                </a:lnTo>
                <a:lnTo>
                  <a:pt x="0" y="2559641"/>
                </a:lnTo>
                <a:lnTo>
                  <a:pt x="0" y="0"/>
                </a:lnTo>
                <a:close/>
              </a:path>
            </a:pathLst>
          </a:custGeom>
          <a:blipFill>
            <a:blip r:embed="rId10"/>
            <a:stretch>
              <a:fillRect l="0" t="0" r="0" b="0"/>
            </a:stretch>
          </a:blipFill>
        </p:spPr>
      </p:sp>
      <p:sp>
        <p:nvSpPr>
          <p:cNvPr name="Freeform 38" id="38"/>
          <p:cNvSpPr/>
          <p:nvPr/>
        </p:nvSpPr>
        <p:spPr>
          <a:xfrm flipH="false" flipV="false" rot="0">
            <a:off x="6304307" y="4608556"/>
            <a:ext cx="5679386" cy="2547741"/>
          </a:xfrm>
          <a:custGeom>
            <a:avLst/>
            <a:gdLst/>
            <a:ahLst/>
            <a:cxnLst/>
            <a:rect r="r" b="b" t="t" l="l"/>
            <a:pathLst>
              <a:path h="2547741" w="5679386">
                <a:moveTo>
                  <a:pt x="0" y="0"/>
                </a:moveTo>
                <a:lnTo>
                  <a:pt x="5679386" y="0"/>
                </a:lnTo>
                <a:lnTo>
                  <a:pt x="5679386" y="2547741"/>
                </a:lnTo>
                <a:lnTo>
                  <a:pt x="0" y="2547741"/>
                </a:lnTo>
                <a:lnTo>
                  <a:pt x="0" y="0"/>
                </a:lnTo>
                <a:close/>
              </a:path>
            </a:pathLst>
          </a:custGeom>
          <a:blipFill>
            <a:blip r:embed="rId11"/>
            <a:stretch>
              <a:fillRect l="0" t="0" r="0" b="-467"/>
            </a:stretch>
          </a:blipFill>
        </p:spPr>
      </p:sp>
      <p:sp>
        <p:nvSpPr>
          <p:cNvPr name="Freeform 39" id="39"/>
          <p:cNvSpPr/>
          <p:nvPr/>
        </p:nvSpPr>
        <p:spPr>
          <a:xfrm flipH="false" flipV="false" rot="0">
            <a:off x="12324293" y="4608556"/>
            <a:ext cx="5679386" cy="2559642"/>
          </a:xfrm>
          <a:custGeom>
            <a:avLst/>
            <a:gdLst/>
            <a:ahLst/>
            <a:cxnLst/>
            <a:rect r="r" b="b" t="t" l="l"/>
            <a:pathLst>
              <a:path h="2559642" w="5679386">
                <a:moveTo>
                  <a:pt x="0" y="0"/>
                </a:moveTo>
                <a:lnTo>
                  <a:pt x="5679387" y="0"/>
                </a:lnTo>
                <a:lnTo>
                  <a:pt x="5679387" y="2559642"/>
                </a:lnTo>
                <a:lnTo>
                  <a:pt x="0" y="2559642"/>
                </a:lnTo>
                <a:lnTo>
                  <a:pt x="0" y="0"/>
                </a:lnTo>
                <a:close/>
              </a:path>
            </a:pathLst>
          </a:custGeom>
          <a:blipFill>
            <a:blip r:embed="rId12"/>
            <a:stretch>
              <a:fillRect l="-178" t="0" r="-178" b="0"/>
            </a:stretch>
          </a:blipFill>
        </p:spPr>
      </p:sp>
      <p:sp>
        <p:nvSpPr>
          <p:cNvPr name="Freeform 40" id="40"/>
          <p:cNvSpPr/>
          <p:nvPr/>
        </p:nvSpPr>
        <p:spPr>
          <a:xfrm flipH="false" flipV="false" rot="0">
            <a:off x="302277" y="7215723"/>
            <a:ext cx="5666029" cy="2547114"/>
          </a:xfrm>
          <a:custGeom>
            <a:avLst/>
            <a:gdLst/>
            <a:ahLst/>
            <a:cxnLst/>
            <a:rect r="r" b="b" t="t" l="l"/>
            <a:pathLst>
              <a:path h="2547114" w="5666029">
                <a:moveTo>
                  <a:pt x="0" y="0"/>
                </a:moveTo>
                <a:lnTo>
                  <a:pt x="5666029" y="0"/>
                </a:lnTo>
                <a:lnTo>
                  <a:pt x="5666029" y="2547114"/>
                </a:lnTo>
                <a:lnTo>
                  <a:pt x="0" y="2547114"/>
                </a:lnTo>
                <a:lnTo>
                  <a:pt x="0" y="0"/>
                </a:lnTo>
                <a:close/>
              </a:path>
            </a:pathLst>
          </a:custGeom>
          <a:blipFill>
            <a:blip r:embed="rId13"/>
            <a:stretch>
              <a:fillRect l="0" t="0" r="0" b="0"/>
            </a:stretch>
          </a:blipFill>
        </p:spPr>
      </p:sp>
      <p:sp>
        <p:nvSpPr>
          <p:cNvPr name="Freeform 41" id="41"/>
          <p:cNvSpPr/>
          <p:nvPr/>
        </p:nvSpPr>
        <p:spPr>
          <a:xfrm flipH="false" flipV="false" rot="0">
            <a:off x="6309814" y="7203922"/>
            <a:ext cx="5613027" cy="2523287"/>
          </a:xfrm>
          <a:custGeom>
            <a:avLst/>
            <a:gdLst/>
            <a:ahLst/>
            <a:cxnLst/>
            <a:rect r="r" b="b" t="t" l="l"/>
            <a:pathLst>
              <a:path h="2523287" w="5613027">
                <a:moveTo>
                  <a:pt x="0" y="0"/>
                </a:moveTo>
                <a:lnTo>
                  <a:pt x="5613027" y="0"/>
                </a:lnTo>
                <a:lnTo>
                  <a:pt x="5613027" y="2523287"/>
                </a:lnTo>
                <a:lnTo>
                  <a:pt x="0" y="2523287"/>
                </a:lnTo>
                <a:lnTo>
                  <a:pt x="0" y="0"/>
                </a:lnTo>
                <a:close/>
              </a:path>
            </a:pathLst>
          </a:custGeom>
          <a:blipFill>
            <a:blip r:embed="rId14"/>
            <a:stretch>
              <a:fillRect l="0" t="0" r="0" b="0"/>
            </a:stretch>
          </a:blipFill>
        </p:spPr>
      </p:sp>
      <p:sp>
        <p:nvSpPr>
          <p:cNvPr name="Freeform 42" id="42"/>
          <p:cNvSpPr/>
          <p:nvPr/>
        </p:nvSpPr>
        <p:spPr>
          <a:xfrm flipH="false" flipV="false" rot="0">
            <a:off x="12324293" y="7205788"/>
            <a:ext cx="5613027" cy="2519554"/>
          </a:xfrm>
          <a:custGeom>
            <a:avLst/>
            <a:gdLst/>
            <a:ahLst/>
            <a:cxnLst/>
            <a:rect r="r" b="b" t="t" l="l"/>
            <a:pathLst>
              <a:path h="2519554" w="5613027">
                <a:moveTo>
                  <a:pt x="0" y="0"/>
                </a:moveTo>
                <a:lnTo>
                  <a:pt x="5613028" y="0"/>
                </a:lnTo>
                <a:lnTo>
                  <a:pt x="5613028" y="2519555"/>
                </a:lnTo>
                <a:lnTo>
                  <a:pt x="0" y="2519555"/>
                </a:lnTo>
                <a:lnTo>
                  <a:pt x="0" y="0"/>
                </a:lnTo>
                <a:close/>
              </a:path>
            </a:pathLst>
          </a:custGeom>
          <a:blipFill>
            <a:blip r:embed="rId15"/>
            <a:stretch>
              <a:fillRect l="0" t="-23" r="0" b="-23"/>
            </a:stretch>
          </a:blipFill>
        </p:spPr>
      </p:sp>
      <p:sp>
        <p:nvSpPr>
          <p:cNvPr name="Freeform 43" id="43"/>
          <p:cNvSpPr/>
          <p:nvPr/>
        </p:nvSpPr>
        <p:spPr>
          <a:xfrm flipH="false" flipV="false" rot="0">
            <a:off x="288920" y="1976207"/>
            <a:ext cx="5674787" cy="2557569"/>
          </a:xfrm>
          <a:custGeom>
            <a:avLst/>
            <a:gdLst/>
            <a:ahLst/>
            <a:cxnLst/>
            <a:rect r="r" b="b" t="t" l="l"/>
            <a:pathLst>
              <a:path h="2557569" w="5674787">
                <a:moveTo>
                  <a:pt x="0" y="0"/>
                </a:moveTo>
                <a:lnTo>
                  <a:pt x="5674787" y="0"/>
                </a:lnTo>
                <a:lnTo>
                  <a:pt x="5674787" y="2557569"/>
                </a:lnTo>
                <a:lnTo>
                  <a:pt x="0" y="2557569"/>
                </a:lnTo>
                <a:lnTo>
                  <a:pt x="0" y="0"/>
                </a:lnTo>
                <a:close/>
              </a:path>
            </a:pathLst>
          </a:custGeom>
          <a:blipFill>
            <a:blip r:embed="rId16"/>
            <a:stretch>
              <a:fillRect l="0" t="0" r="0" b="0"/>
            </a:stretch>
          </a:blipFill>
        </p:spPr>
      </p:sp>
      <p:sp>
        <p:nvSpPr>
          <p:cNvPr name="Freeform 44" id="44"/>
          <p:cNvSpPr/>
          <p:nvPr/>
        </p:nvSpPr>
        <p:spPr>
          <a:xfrm flipH="false" flipV="false" rot="0">
            <a:off x="6304307" y="1998569"/>
            <a:ext cx="5675424" cy="2557856"/>
          </a:xfrm>
          <a:custGeom>
            <a:avLst/>
            <a:gdLst/>
            <a:ahLst/>
            <a:cxnLst/>
            <a:rect r="r" b="b" t="t" l="l"/>
            <a:pathLst>
              <a:path h="2557856" w="5675424">
                <a:moveTo>
                  <a:pt x="0" y="0"/>
                </a:moveTo>
                <a:lnTo>
                  <a:pt x="5675424" y="0"/>
                </a:lnTo>
                <a:lnTo>
                  <a:pt x="5675424" y="2557856"/>
                </a:lnTo>
                <a:lnTo>
                  <a:pt x="0" y="2557856"/>
                </a:lnTo>
                <a:lnTo>
                  <a:pt x="0" y="0"/>
                </a:lnTo>
                <a:close/>
              </a:path>
            </a:pathLst>
          </a:custGeom>
          <a:blipFill>
            <a:blip r:embed="rId17"/>
            <a:stretch>
              <a:fillRect l="0" t="0" r="0" b="0"/>
            </a:stretch>
          </a:blipFill>
        </p:spPr>
      </p:sp>
      <p:sp>
        <p:nvSpPr>
          <p:cNvPr name="Freeform 45" id="45"/>
          <p:cNvSpPr/>
          <p:nvPr/>
        </p:nvSpPr>
        <p:spPr>
          <a:xfrm flipH="false" flipV="false" rot="0">
            <a:off x="12324293" y="1976207"/>
            <a:ext cx="5674787" cy="2557569"/>
          </a:xfrm>
          <a:custGeom>
            <a:avLst/>
            <a:gdLst/>
            <a:ahLst/>
            <a:cxnLst/>
            <a:rect r="r" b="b" t="t" l="l"/>
            <a:pathLst>
              <a:path h="2557569" w="5674787">
                <a:moveTo>
                  <a:pt x="0" y="0"/>
                </a:moveTo>
                <a:lnTo>
                  <a:pt x="5674787" y="0"/>
                </a:lnTo>
                <a:lnTo>
                  <a:pt x="5674787" y="2557569"/>
                </a:lnTo>
                <a:lnTo>
                  <a:pt x="0" y="2557569"/>
                </a:lnTo>
                <a:lnTo>
                  <a:pt x="0" y="0"/>
                </a:lnTo>
                <a:close/>
              </a:path>
            </a:pathLst>
          </a:custGeom>
          <a:blipFill>
            <a:blip r:embed="rId18"/>
            <a:stretch>
              <a:fillRect l="-178" t="0" r="-178" b="0"/>
            </a:stretch>
          </a:blipFill>
        </p:spPr>
      </p:sp>
      <p:sp>
        <p:nvSpPr>
          <p:cNvPr name="TextBox 46" id="46"/>
          <p:cNvSpPr txBox="true"/>
          <p:nvPr/>
        </p:nvSpPr>
        <p:spPr>
          <a:xfrm rot="0">
            <a:off x="4251003" y="904195"/>
            <a:ext cx="9785994" cy="409576"/>
          </a:xfrm>
          <a:prstGeom prst="rect">
            <a:avLst/>
          </a:prstGeom>
        </p:spPr>
        <p:txBody>
          <a:bodyPr anchor="t" rtlCol="false" tIns="0" lIns="0" bIns="0" rIns="0">
            <a:spAutoFit/>
          </a:bodyPr>
          <a:lstStyle/>
          <a:p>
            <a:pPr algn="ctr">
              <a:lnSpc>
                <a:spcPts val="3000"/>
              </a:lnSpc>
            </a:pPr>
            <a:r>
              <a:rPr lang="en-US" sz="3000">
                <a:solidFill>
                  <a:srgbClr val="227C9D"/>
                </a:solidFill>
                <a:latin typeface="Kollektif Bold"/>
              </a:rPr>
              <a:t>CONTOH LAIN DARI VISUALISASI</a:t>
            </a:r>
          </a:p>
        </p:txBody>
      </p:sp>
      <p:sp>
        <p:nvSpPr>
          <p:cNvPr name="TextBox 47" id="47"/>
          <p:cNvSpPr txBox="true"/>
          <p:nvPr/>
        </p:nvSpPr>
        <p:spPr>
          <a:xfrm rot="0">
            <a:off x="1811319" y="1542372"/>
            <a:ext cx="2634588" cy="330200"/>
          </a:xfrm>
          <a:prstGeom prst="rect">
            <a:avLst/>
          </a:prstGeom>
        </p:spPr>
        <p:txBody>
          <a:bodyPr anchor="t" rtlCol="false" tIns="0" lIns="0" bIns="0" rIns="0">
            <a:spAutoFit/>
          </a:bodyPr>
          <a:lstStyle/>
          <a:p>
            <a:pPr algn="ctr">
              <a:lnSpc>
                <a:spcPts val="2499"/>
              </a:lnSpc>
            </a:pPr>
            <a:r>
              <a:rPr lang="en-US" sz="2499">
                <a:solidFill>
                  <a:srgbClr val="38B6FF"/>
                </a:solidFill>
                <a:latin typeface="Kollektif Bold"/>
              </a:rPr>
              <a:t>ALEX NET</a:t>
            </a:r>
          </a:p>
        </p:txBody>
      </p:sp>
      <p:sp>
        <p:nvSpPr>
          <p:cNvPr name="TextBox 48" id="48"/>
          <p:cNvSpPr txBox="true"/>
          <p:nvPr/>
        </p:nvSpPr>
        <p:spPr>
          <a:xfrm rot="0">
            <a:off x="7826706" y="1542372"/>
            <a:ext cx="2634588" cy="330200"/>
          </a:xfrm>
          <a:prstGeom prst="rect">
            <a:avLst/>
          </a:prstGeom>
        </p:spPr>
        <p:txBody>
          <a:bodyPr anchor="t" rtlCol="false" tIns="0" lIns="0" bIns="0" rIns="0">
            <a:spAutoFit/>
          </a:bodyPr>
          <a:lstStyle/>
          <a:p>
            <a:pPr algn="ctr">
              <a:lnSpc>
                <a:spcPts val="2499"/>
              </a:lnSpc>
            </a:pPr>
            <a:r>
              <a:rPr lang="en-US" sz="2499">
                <a:solidFill>
                  <a:srgbClr val="7ED957"/>
                </a:solidFill>
                <a:latin typeface="Kollektif Bold"/>
              </a:rPr>
              <a:t>VGG-16</a:t>
            </a:r>
          </a:p>
        </p:txBody>
      </p:sp>
      <p:sp>
        <p:nvSpPr>
          <p:cNvPr name="TextBox 49" id="49"/>
          <p:cNvSpPr txBox="true"/>
          <p:nvPr/>
        </p:nvSpPr>
        <p:spPr>
          <a:xfrm rot="0">
            <a:off x="13734613" y="1542372"/>
            <a:ext cx="2634588" cy="330200"/>
          </a:xfrm>
          <a:prstGeom prst="rect">
            <a:avLst/>
          </a:prstGeom>
        </p:spPr>
        <p:txBody>
          <a:bodyPr anchor="t" rtlCol="false" tIns="0" lIns="0" bIns="0" rIns="0">
            <a:spAutoFit/>
          </a:bodyPr>
          <a:lstStyle/>
          <a:p>
            <a:pPr algn="ctr">
              <a:lnSpc>
                <a:spcPts val="2499"/>
              </a:lnSpc>
            </a:pPr>
            <a:r>
              <a:rPr lang="en-US" sz="2499">
                <a:solidFill>
                  <a:srgbClr val="CB6CE6"/>
                </a:solidFill>
                <a:latin typeface="Kollektif Bold"/>
              </a:rPr>
              <a:t>RESNET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648401" y="9525"/>
            <a:ext cx="639599" cy="639599"/>
          </a:xfrm>
          <a:custGeom>
            <a:avLst/>
            <a:gdLst/>
            <a:ahLst/>
            <a:cxnLst/>
            <a:rect r="r" b="b" t="t" l="l"/>
            <a:pathLst>
              <a:path h="639599" w="639599">
                <a:moveTo>
                  <a:pt x="0" y="0"/>
                </a:moveTo>
                <a:lnTo>
                  <a:pt x="639599" y="0"/>
                </a:lnTo>
                <a:lnTo>
                  <a:pt x="639599" y="639599"/>
                </a:lnTo>
                <a:lnTo>
                  <a:pt x="0" y="63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7648401"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08801" y="9525"/>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7008801" y="639599"/>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0800000">
            <a:off x="16369202"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5400000">
            <a:off x="15032022" y="9525"/>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4571" y="8764801"/>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9298682"/>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0" y="9818850"/>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520167" y="9818850"/>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1594253" y="9832564"/>
            <a:ext cx="520167" cy="520167"/>
          </a:xfrm>
          <a:custGeom>
            <a:avLst/>
            <a:gdLst/>
            <a:ahLst/>
            <a:cxnLst/>
            <a:rect r="r" b="b" t="t" l="l"/>
            <a:pathLst>
              <a:path h="520167" w="520167">
                <a:moveTo>
                  <a:pt x="0" y="0"/>
                </a:moveTo>
                <a:lnTo>
                  <a:pt x="520168" y="0"/>
                </a:lnTo>
                <a:lnTo>
                  <a:pt x="520168" y="520168"/>
                </a:lnTo>
                <a:lnTo>
                  <a:pt x="0" y="520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114421" y="9832564"/>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2700000">
            <a:off x="14381224" y="7574679"/>
            <a:ext cx="7415398" cy="3565095"/>
            <a:chOff x="0" y="0"/>
            <a:chExt cx="660400" cy="317500"/>
          </a:xfrm>
        </p:grpSpPr>
        <p:sp>
          <p:nvSpPr>
            <p:cNvPr name="Freeform 15" id="1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6" id="1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7" id="17"/>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18" id="18"/>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19" id="19"/>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20" id="20"/>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21" id="21"/>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22" id="22"/>
          <p:cNvGrpSpPr/>
          <p:nvPr/>
        </p:nvGrpSpPr>
        <p:grpSpPr>
          <a:xfrm rot="0">
            <a:off x="11019139" y="2747588"/>
            <a:ext cx="6949062" cy="5755115"/>
            <a:chOff x="0" y="0"/>
            <a:chExt cx="1830206" cy="1515751"/>
          </a:xfrm>
        </p:grpSpPr>
        <p:sp>
          <p:nvSpPr>
            <p:cNvPr name="Freeform 23" id="23"/>
            <p:cNvSpPr/>
            <p:nvPr/>
          </p:nvSpPr>
          <p:spPr>
            <a:xfrm flipH="false" flipV="false" rot="0">
              <a:off x="0" y="0"/>
              <a:ext cx="1830206" cy="1515751"/>
            </a:xfrm>
            <a:custGeom>
              <a:avLst/>
              <a:gdLst/>
              <a:ahLst/>
              <a:cxnLst/>
              <a:rect r="r" b="b" t="t" l="l"/>
              <a:pathLst>
                <a:path h="1515751" w="1830206">
                  <a:moveTo>
                    <a:pt x="0" y="0"/>
                  </a:moveTo>
                  <a:lnTo>
                    <a:pt x="1830206" y="0"/>
                  </a:lnTo>
                  <a:lnTo>
                    <a:pt x="1830206" y="1515751"/>
                  </a:lnTo>
                  <a:lnTo>
                    <a:pt x="0" y="1515751"/>
                  </a:lnTo>
                  <a:close/>
                </a:path>
              </a:pathLst>
            </a:custGeom>
            <a:solidFill>
              <a:srgbClr val="000000">
                <a:alpha val="0"/>
              </a:srgbClr>
            </a:solidFill>
            <a:ln w="85725" cap="sq">
              <a:solidFill>
                <a:srgbClr val="EDA735"/>
              </a:solidFill>
              <a:prstDash val="solid"/>
              <a:miter/>
            </a:ln>
          </p:spPr>
        </p:sp>
        <p:sp>
          <p:nvSpPr>
            <p:cNvPr name="TextBox 24" id="24"/>
            <p:cNvSpPr txBox="true"/>
            <p:nvPr/>
          </p:nvSpPr>
          <p:spPr>
            <a:xfrm>
              <a:off x="0" y="19050"/>
              <a:ext cx="1830206" cy="1496701"/>
            </a:xfrm>
            <a:prstGeom prst="rect">
              <a:avLst/>
            </a:prstGeom>
          </p:spPr>
          <p:txBody>
            <a:bodyPr anchor="ctr" rtlCol="false" tIns="50800" lIns="50800" bIns="50800" rIns="50800"/>
            <a:lstStyle/>
            <a:p>
              <a:pPr algn="ctr">
                <a:lnSpc>
                  <a:spcPts val="2553"/>
                </a:lnSpc>
              </a:pPr>
            </a:p>
          </p:txBody>
        </p:sp>
      </p:grpSp>
      <p:grpSp>
        <p:nvGrpSpPr>
          <p:cNvPr name="Group 25" id="25"/>
          <p:cNvGrpSpPr/>
          <p:nvPr/>
        </p:nvGrpSpPr>
        <p:grpSpPr>
          <a:xfrm rot="2700000">
            <a:off x="-1376391" y="-3093321"/>
            <a:ext cx="7415398" cy="3565095"/>
            <a:chOff x="0" y="0"/>
            <a:chExt cx="660400" cy="317500"/>
          </a:xfrm>
        </p:grpSpPr>
        <p:sp>
          <p:nvSpPr>
            <p:cNvPr name="Freeform 26" id="2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7" id="2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8" id="28"/>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29" id="29"/>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30" id="30"/>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31" id="31"/>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32" id="32"/>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33" id="33"/>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34" id="34"/>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35" id="35"/>
          <p:cNvSpPr/>
          <p:nvPr/>
        </p:nvSpPr>
        <p:spPr>
          <a:xfrm>
            <a:off x="-2509797" y="905760"/>
            <a:ext cx="2628598" cy="2671969"/>
          </a:xfrm>
          <a:prstGeom prst="line">
            <a:avLst/>
          </a:prstGeom>
          <a:ln cap="flat" w="28575">
            <a:solidFill>
              <a:srgbClr val="D9D9D9"/>
            </a:solidFill>
            <a:prstDash val="solid"/>
            <a:headEnd type="none" len="sm" w="sm"/>
            <a:tailEnd type="none" len="sm" w="sm"/>
          </a:ln>
        </p:spPr>
      </p:sp>
      <p:grpSp>
        <p:nvGrpSpPr>
          <p:cNvPr name="Group 36" id="36"/>
          <p:cNvGrpSpPr/>
          <p:nvPr/>
        </p:nvGrpSpPr>
        <p:grpSpPr>
          <a:xfrm rot="0">
            <a:off x="264655" y="985827"/>
            <a:ext cx="10120840" cy="760790"/>
            <a:chOff x="0" y="0"/>
            <a:chExt cx="3267205" cy="245598"/>
          </a:xfrm>
        </p:grpSpPr>
        <p:sp>
          <p:nvSpPr>
            <p:cNvPr name="Freeform 37" id="37"/>
            <p:cNvSpPr/>
            <p:nvPr/>
          </p:nvSpPr>
          <p:spPr>
            <a:xfrm flipH="false" flipV="false" rot="0">
              <a:off x="0" y="0"/>
              <a:ext cx="3267205" cy="245598"/>
            </a:xfrm>
            <a:custGeom>
              <a:avLst/>
              <a:gdLst/>
              <a:ahLst/>
              <a:cxnLst/>
              <a:rect r="r" b="b" t="t" l="l"/>
              <a:pathLst>
                <a:path h="245598" w="3267205">
                  <a:moveTo>
                    <a:pt x="39012" y="0"/>
                  </a:moveTo>
                  <a:lnTo>
                    <a:pt x="3228192" y="0"/>
                  </a:lnTo>
                  <a:cubicBezTo>
                    <a:pt x="3238539" y="0"/>
                    <a:pt x="3248462" y="4110"/>
                    <a:pt x="3255778" y="11426"/>
                  </a:cubicBezTo>
                  <a:cubicBezTo>
                    <a:pt x="3263095" y="18743"/>
                    <a:pt x="3267205" y="28666"/>
                    <a:pt x="3267205" y="39012"/>
                  </a:cubicBezTo>
                  <a:lnTo>
                    <a:pt x="3267205" y="206586"/>
                  </a:lnTo>
                  <a:cubicBezTo>
                    <a:pt x="3267205" y="216932"/>
                    <a:pt x="3263095" y="226855"/>
                    <a:pt x="3255778" y="234172"/>
                  </a:cubicBezTo>
                  <a:cubicBezTo>
                    <a:pt x="3248462" y="241488"/>
                    <a:pt x="3238539" y="245598"/>
                    <a:pt x="3228192" y="245598"/>
                  </a:cubicBezTo>
                  <a:lnTo>
                    <a:pt x="39012" y="245598"/>
                  </a:lnTo>
                  <a:cubicBezTo>
                    <a:pt x="28666" y="245598"/>
                    <a:pt x="18743" y="241488"/>
                    <a:pt x="11426" y="234172"/>
                  </a:cubicBezTo>
                  <a:cubicBezTo>
                    <a:pt x="4110" y="226855"/>
                    <a:pt x="0" y="216932"/>
                    <a:pt x="0" y="206586"/>
                  </a:cubicBezTo>
                  <a:lnTo>
                    <a:pt x="0" y="39012"/>
                  </a:lnTo>
                  <a:cubicBezTo>
                    <a:pt x="0" y="28666"/>
                    <a:pt x="4110" y="18743"/>
                    <a:pt x="11426" y="11426"/>
                  </a:cubicBezTo>
                  <a:cubicBezTo>
                    <a:pt x="18743" y="4110"/>
                    <a:pt x="28666" y="0"/>
                    <a:pt x="39012" y="0"/>
                  </a:cubicBezTo>
                  <a:close/>
                </a:path>
              </a:pathLst>
            </a:custGeom>
            <a:solidFill>
              <a:srgbClr val="FFBD59"/>
            </a:solidFill>
          </p:spPr>
        </p:sp>
        <p:sp>
          <p:nvSpPr>
            <p:cNvPr name="TextBox 38" id="38"/>
            <p:cNvSpPr txBox="true"/>
            <p:nvPr/>
          </p:nvSpPr>
          <p:spPr>
            <a:xfrm>
              <a:off x="0" y="19050"/>
              <a:ext cx="3267205" cy="226548"/>
            </a:xfrm>
            <a:prstGeom prst="rect">
              <a:avLst/>
            </a:prstGeom>
          </p:spPr>
          <p:txBody>
            <a:bodyPr anchor="ctr" rtlCol="false" tIns="50800" lIns="50800" bIns="50800" rIns="50800"/>
            <a:lstStyle/>
            <a:p>
              <a:pPr algn="ctr">
                <a:lnSpc>
                  <a:spcPts val="2553"/>
                </a:lnSpc>
              </a:pPr>
            </a:p>
          </p:txBody>
        </p:sp>
      </p:grpSp>
      <p:sp>
        <p:nvSpPr>
          <p:cNvPr name="Freeform 39" id="39"/>
          <p:cNvSpPr/>
          <p:nvPr/>
        </p:nvSpPr>
        <p:spPr>
          <a:xfrm flipH="false" flipV="false" rot="0">
            <a:off x="472857" y="2747588"/>
            <a:ext cx="10408187" cy="5755115"/>
          </a:xfrm>
          <a:custGeom>
            <a:avLst/>
            <a:gdLst/>
            <a:ahLst/>
            <a:cxnLst/>
            <a:rect r="r" b="b" t="t" l="l"/>
            <a:pathLst>
              <a:path h="5755115" w="10408187">
                <a:moveTo>
                  <a:pt x="0" y="0"/>
                </a:moveTo>
                <a:lnTo>
                  <a:pt x="10408188" y="0"/>
                </a:lnTo>
                <a:lnTo>
                  <a:pt x="10408188" y="5755115"/>
                </a:lnTo>
                <a:lnTo>
                  <a:pt x="0" y="5755115"/>
                </a:lnTo>
                <a:lnTo>
                  <a:pt x="0" y="0"/>
                </a:lnTo>
                <a:close/>
              </a:path>
            </a:pathLst>
          </a:custGeom>
          <a:blipFill>
            <a:blip r:embed="rId10"/>
            <a:stretch>
              <a:fillRect l="-19" t="0" r="-19" b="0"/>
            </a:stretch>
          </a:blipFill>
        </p:spPr>
      </p:sp>
      <p:sp>
        <p:nvSpPr>
          <p:cNvPr name="Freeform 40" id="40"/>
          <p:cNvSpPr/>
          <p:nvPr/>
        </p:nvSpPr>
        <p:spPr>
          <a:xfrm flipH="false" flipV="false" rot="0">
            <a:off x="520167" y="1899018"/>
            <a:ext cx="5390634" cy="709020"/>
          </a:xfrm>
          <a:custGeom>
            <a:avLst/>
            <a:gdLst/>
            <a:ahLst/>
            <a:cxnLst/>
            <a:rect r="r" b="b" t="t" l="l"/>
            <a:pathLst>
              <a:path h="709020" w="5390634">
                <a:moveTo>
                  <a:pt x="0" y="0"/>
                </a:moveTo>
                <a:lnTo>
                  <a:pt x="5390634" y="0"/>
                </a:lnTo>
                <a:lnTo>
                  <a:pt x="5390634" y="709019"/>
                </a:lnTo>
                <a:lnTo>
                  <a:pt x="0" y="709019"/>
                </a:lnTo>
                <a:lnTo>
                  <a:pt x="0" y="0"/>
                </a:lnTo>
                <a:close/>
              </a:path>
            </a:pathLst>
          </a:custGeom>
          <a:blipFill>
            <a:blip r:embed="rId11"/>
            <a:stretch>
              <a:fillRect l="0" t="0" r="0" b="0"/>
            </a:stretch>
          </a:blipFill>
        </p:spPr>
      </p:sp>
      <p:sp>
        <p:nvSpPr>
          <p:cNvPr name="TextBox 41" id="41"/>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E. IMAGE PREDICTION</a:t>
            </a:r>
          </a:p>
        </p:txBody>
      </p:sp>
      <p:sp>
        <p:nvSpPr>
          <p:cNvPr name="TextBox 42" id="42"/>
          <p:cNvSpPr txBox="true"/>
          <p:nvPr/>
        </p:nvSpPr>
        <p:spPr>
          <a:xfrm rot="0">
            <a:off x="472857" y="1183949"/>
            <a:ext cx="9704436" cy="457835"/>
          </a:xfrm>
          <a:prstGeom prst="rect">
            <a:avLst/>
          </a:prstGeom>
        </p:spPr>
        <p:txBody>
          <a:bodyPr anchor="t" rtlCol="false" tIns="0" lIns="0" bIns="0" rIns="0">
            <a:spAutoFit/>
          </a:bodyPr>
          <a:lstStyle/>
          <a:p>
            <a:pPr algn="l">
              <a:lnSpc>
                <a:spcPts val="3399"/>
              </a:lnSpc>
            </a:pPr>
            <a:r>
              <a:rPr lang="en-US" sz="3399">
                <a:solidFill>
                  <a:srgbClr val="FFFFFF"/>
                </a:solidFill>
                <a:latin typeface="Kollektif Bold"/>
              </a:rPr>
              <a:t>VISUALISASI DAN PERBANDINGAN AKURASI</a:t>
            </a:r>
          </a:p>
        </p:txBody>
      </p:sp>
      <p:sp>
        <p:nvSpPr>
          <p:cNvPr name="TextBox 43" id="43"/>
          <p:cNvSpPr txBox="true"/>
          <p:nvPr/>
        </p:nvSpPr>
        <p:spPr>
          <a:xfrm rot="0">
            <a:off x="11236847" y="2858930"/>
            <a:ext cx="6513644" cy="54864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Bold"/>
              </a:rPr>
              <a:t>plot_model_accuracies(model_accuracies)</a:t>
            </a:r>
            <a:r>
              <a:rPr lang="en-US" sz="2049">
                <a:solidFill>
                  <a:srgbClr val="545454"/>
                </a:solidFill>
                <a:latin typeface="DM Sans"/>
              </a:rPr>
              <a:t> dipanggil untuk memvisualisasikan hasil perbandingan akurasi dari beberapa model yang telah diuji. </a:t>
            </a:r>
          </a:p>
          <a:p>
            <a:pPr algn="just">
              <a:lnSpc>
                <a:spcPts val="2459"/>
              </a:lnSpc>
            </a:pPr>
          </a:p>
          <a:p>
            <a:pPr algn="just">
              <a:lnSpc>
                <a:spcPts val="2459"/>
              </a:lnSpc>
            </a:pPr>
            <a:r>
              <a:rPr lang="en-US" sz="2049">
                <a:solidFill>
                  <a:srgbClr val="545454"/>
                </a:solidFill>
                <a:latin typeface="DM Sans"/>
              </a:rPr>
              <a:t>Grafik batang yang dihasilkan menampilkan akurasi dari setiap model dalam persentase, dengan batang yang berwarna berbeda untuk setiap model, sehingga memudahkan visualisasi dan perbandingan langsung performa dari masing-masing model. </a:t>
            </a:r>
          </a:p>
          <a:p>
            <a:pPr algn="just">
              <a:lnSpc>
                <a:spcPts val="2459"/>
              </a:lnSpc>
            </a:pPr>
          </a:p>
          <a:p>
            <a:pPr algn="just">
              <a:lnSpc>
                <a:spcPts val="2459"/>
              </a:lnSpc>
            </a:pPr>
            <a:r>
              <a:rPr lang="en-US" sz="2049">
                <a:solidFill>
                  <a:srgbClr val="545454"/>
                </a:solidFill>
                <a:latin typeface="DM Sans"/>
              </a:rPr>
              <a:t>Dalam grafik, terlihat bahwa AlexNet memiliki akurasi sekitar 67.5%, sementara VGG-16 memiliki akurasi yang lebih tinggi yaitu 77.5% dan ResNet memiliki akurasi terendah yaitu 42.5%.</a:t>
            </a:r>
          </a:p>
          <a:p>
            <a:pPr algn="just">
              <a:lnSpc>
                <a:spcPts val="2459"/>
              </a:lnSpc>
            </a:pPr>
          </a:p>
          <a:p>
            <a:pPr algn="just">
              <a:lnSpc>
                <a:spcPts val="2459"/>
              </a:lnSpc>
            </a:pPr>
            <a:r>
              <a:rPr lang="en-US" sz="2049">
                <a:solidFill>
                  <a:srgbClr val="545454"/>
                </a:solidFill>
                <a:latin typeface="DM Sans"/>
              </a:rPr>
              <a:t>Ini membantu dalam evaluasi cepat tentang model mana yang lebih efektif berdasarkan dataset pengujian yang diberikan.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4381224" y="7574679"/>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6" id="6"/>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7" id="7"/>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8" id="8"/>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9" id="9"/>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10" id="10"/>
          <p:cNvGrpSpPr/>
          <p:nvPr/>
        </p:nvGrpSpPr>
        <p:grpSpPr>
          <a:xfrm rot="2700000">
            <a:off x="-1376391" y="-3093321"/>
            <a:ext cx="7415398" cy="3565095"/>
            <a:chOff x="0" y="0"/>
            <a:chExt cx="660400" cy="317500"/>
          </a:xfrm>
        </p:grpSpPr>
        <p:sp>
          <p:nvSpPr>
            <p:cNvPr name="Freeform 11" id="1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2" id="1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3" id="13"/>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14" id="14"/>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15" id="15"/>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16" id="16"/>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17" id="17"/>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18" id="18"/>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19" id="19"/>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20" id="20"/>
          <p:cNvSpPr/>
          <p:nvPr/>
        </p:nvSpPr>
        <p:spPr>
          <a:xfrm>
            <a:off x="-2509797" y="905760"/>
            <a:ext cx="2628598" cy="2671969"/>
          </a:xfrm>
          <a:prstGeom prst="line">
            <a:avLst/>
          </a:prstGeom>
          <a:ln cap="flat" w="28575">
            <a:solidFill>
              <a:srgbClr val="D9D9D9"/>
            </a:solidFill>
            <a:prstDash val="solid"/>
            <a:headEnd type="none" len="sm" w="sm"/>
            <a:tailEnd type="none" len="sm" w="sm"/>
          </a:ln>
        </p:spPr>
      </p:sp>
      <p:sp>
        <p:nvSpPr>
          <p:cNvPr name="Freeform 21" id="21"/>
          <p:cNvSpPr/>
          <p:nvPr/>
        </p:nvSpPr>
        <p:spPr>
          <a:xfrm flipH="false" flipV="false" rot="0">
            <a:off x="17645293" y="1028700"/>
            <a:ext cx="664051" cy="664051"/>
          </a:xfrm>
          <a:custGeom>
            <a:avLst/>
            <a:gdLst/>
            <a:ahLst/>
            <a:cxnLst/>
            <a:rect r="r" b="b" t="t" l="l"/>
            <a:pathLst>
              <a:path h="664051" w="664051">
                <a:moveTo>
                  <a:pt x="0" y="0"/>
                </a:moveTo>
                <a:lnTo>
                  <a:pt x="664051" y="0"/>
                </a:lnTo>
                <a:lnTo>
                  <a:pt x="664051" y="664051"/>
                </a:lnTo>
                <a:lnTo>
                  <a:pt x="0" y="664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true" flipV="true" rot="5400000">
            <a:off x="17645293" y="1692751"/>
            <a:ext cx="664051" cy="664051"/>
          </a:xfrm>
          <a:custGeom>
            <a:avLst/>
            <a:gdLst/>
            <a:ahLst/>
            <a:cxnLst/>
            <a:rect r="r" b="b" t="t" l="l"/>
            <a:pathLst>
              <a:path h="664051" w="664051">
                <a:moveTo>
                  <a:pt x="664051" y="664051"/>
                </a:moveTo>
                <a:lnTo>
                  <a:pt x="0" y="664051"/>
                </a:lnTo>
                <a:lnTo>
                  <a:pt x="0" y="0"/>
                </a:lnTo>
                <a:lnTo>
                  <a:pt x="664051" y="0"/>
                </a:lnTo>
                <a:lnTo>
                  <a:pt x="664051" y="66405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0800000">
            <a:off x="17679058" y="2398588"/>
            <a:ext cx="664051" cy="664051"/>
          </a:xfrm>
          <a:custGeom>
            <a:avLst/>
            <a:gdLst/>
            <a:ahLst/>
            <a:cxnLst/>
            <a:rect r="r" b="b" t="t" l="l"/>
            <a:pathLst>
              <a:path h="664051" w="664051">
                <a:moveTo>
                  <a:pt x="0" y="0"/>
                </a:moveTo>
                <a:lnTo>
                  <a:pt x="664051" y="0"/>
                </a:lnTo>
                <a:lnTo>
                  <a:pt x="664051" y="664050"/>
                </a:lnTo>
                <a:lnTo>
                  <a:pt x="0" y="6640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7841419" y="6377375"/>
            <a:ext cx="660669" cy="660669"/>
          </a:xfrm>
          <a:custGeom>
            <a:avLst/>
            <a:gdLst/>
            <a:ahLst/>
            <a:cxnLst/>
            <a:rect r="r" b="b" t="t" l="l"/>
            <a:pathLst>
              <a:path h="660669" w="660669">
                <a:moveTo>
                  <a:pt x="0" y="0"/>
                </a:moveTo>
                <a:lnTo>
                  <a:pt x="660669" y="0"/>
                </a:lnTo>
                <a:lnTo>
                  <a:pt x="660669" y="660669"/>
                </a:lnTo>
                <a:lnTo>
                  <a:pt x="0" y="660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7069382" y="1982324"/>
            <a:ext cx="528562" cy="528562"/>
          </a:xfrm>
          <a:custGeom>
            <a:avLst/>
            <a:gdLst/>
            <a:ahLst/>
            <a:cxnLst/>
            <a:rect r="r" b="b" t="t" l="l"/>
            <a:pathLst>
              <a:path h="528562" w="528562">
                <a:moveTo>
                  <a:pt x="0" y="0"/>
                </a:moveTo>
                <a:lnTo>
                  <a:pt x="528562" y="0"/>
                </a:lnTo>
                <a:lnTo>
                  <a:pt x="528562" y="528561"/>
                </a:lnTo>
                <a:lnTo>
                  <a:pt x="0" y="5285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10800000">
            <a:off x="17069382" y="2510885"/>
            <a:ext cx="528562" cy="528562"/>
          </a:xfrm>
          <a:custGeom>
            <a:avLst/>
            <a:gdLst/>
            <a:ahLst/>
            <a:cxnLst/>
            <a:rect r="r" b="b" t="t" l="l"/>
            <a:pathLst>
              <a:path h="528562" w="528562">
                <a:moveTo>
                  <a:pt x="0" y="0"/>
                </a:moveTo>
                <a:lnTo>
                  <a:pt x="528562" y="0"/>
                </a:lnTo>
                <a:lnTo>
                  <a:pt x="528562" y="528562"/>
                </a:lnTo>
                <a:lnTo>
                  <a:pt x="0" y="528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5400000">
            <a:off x="17158632" y="5688131"/>
            <a:ext cx="660669" cy="660669"/>
          </a:xfrm>
          <a:custGeom>
            <a:avLst/>
            <a:gdLst/>
            <a:ahLst/>
            <a:cxnLst/>
            <a:rect r="r" b="b" t="t" l="l"/>
            <a:pathLst>
              <a:path h="660669" w="660669">
                <a:moveTo>
                  <a:pt x="0" y="0"/>
                </a:moveTo>
                <a:lnTo>
                  <a:pt x="660669" y="0"/>
                </a:lnTo>
                <a:lnTo>
                  <a:pt x="660669" y="660669"/>
                </a:lnTo>
                <a:lnTo>
                  <a:pt x="0" y="660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5400000">
            <a:off x="17869902" y="5688131"/>
            <a:ext cx="660669" cy="660669"/>
          </a:xfrm>
          <a:custGeom>
            <a:avLst/>
            <a:gdLst/>
            <a:ahLst/>
            <a:cxnLst/>
            <a:rect r="r" b="b" t="t" l="l"/>
            <a:pathLst>
              <a:path h="660669" w="660669">
                <a:moveTo>
                  <a:pt x="0" y="0"/>
                </a:moveTo>
                <a:lnTo>
                  <a:pt x="660669" y="0"/>
                </a:lnTo>
                <a:lnTo>
                  <a:pt x="660669" y="660669"/>
                </a:lnTo>
                <a:lnTo>
                  <a:pt x="0" y="660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6037514" y="3778229"/>
            <a:ext cx="5524842" cy="2212095"/>
          </a:xfrm>
          <a:custGeom>
            <a:avLst/>
            <a:gdLst/>
            <a:ahLst/>
            <a:cxnLst/>
            <a:rect r="r" b="b" t="t" l="l"/>
            <a:pathLst>
              <a:path h="2212095" w="5524842">
                <a:moveTo>
                  <a:pt x="0" y="0"/>
                </a:moveTo>
                <a:lnTo>
                  <a:pt x="5524841" y="0"/>
                </a:lnTo>
                <a:lnTo>
                  <a:pt x="5524841" y="2212095"/>
                </a:lnTo>
                <a:lnTo>
                  <a:pt x="0" y="2212095"/>
                </a:lnTo>
                <a:lnTo>
                  <a:pt x="0" y="0"/>
                </a:lnTo>
                <a:close/>
              </a:path>
            </a:pathLst>
          </a:custGeom>
          <a:blipFill>
            <a:blip r:embed="rId10"/>
            <a:stretch>
              <a:fillRect l="0" t="0" r="0" b="0"/>
            </a:stretch>
          </a:blipFill>
        </p:spPr>
      </p:sp>
      <p:sp>
        <p:nvSpPr>
          <p:cNvPr name="Freeform 30" id="30"/>
          <p:cNvSpPr/>
          <p:nvPr/>
        </p:nvSpPr>
        <p:spPr>
          <a:xfrm flipH="false" flipV="false" rot="0">
            <a:off x="11755523" y="3778229"/>
            <a:ext cx="5503777" cy="2212095"/>
          </a:xfrm>
          <a:custGeom>
            <a:avLst/>
            <a:gdLst/>
            <a:ahLst/>
            <a:cxnLst/>
            <a:rect r="r" b="b" t="t" l="l"/>
            <a:pathLst>
              <a:path h="2212095" w="5503777">
                <a:moveTo>
                  <a:pt x="0" y="0"/>
                </a:moveTo>
                <a:lnTo>
                  <a:pt x="5503777" y="0"/>
                </a:lnTo>
                <a:lnTo>
                  <a:pt x="5503777" y="2212095"/>
                </a:lnTo>
                <a:lnTo>
                  <a:pt x="0" y="2212095"/>
                </a:lnTo>
                <a:lnTo>
                  <a:pt x="0" y="0"/>
                </a:lnTo>
                <a:close/>
              </a:path>
            </a:pathLst>
          </a:custGeom>
          <a:blipFill>
            <a:blip r:embed="rId11"/>
            <a:stretch>
              <a:fillRect l="0" t="0" r="0" b="0"/>
            </a:stretch>
          </a:blipFill>
        </p:spPr>
      </p:sp>
      <p:sp>
        <p:nvSpPr>
          <p:cNvPr name="Freeform 31" id="31"/>
          <p:cNvSpPr/>
          <p:nvPr/>
        </p:nvSpPr>
        <p:spPr>
          <a:xfrm flipH="false" flipV="false" rot="0">
            <a:off x="444084" y="3778229"/>
            <a:ext cx="5418030" cy="2212095"/>
          </a:xfrm>
          <a:custGeom>
            <a:avLst/>
            <a:gdLst/>
            <a:ahLst/>
            <a:cxnLst/>
            <a:rect r="r" b="b" t="t" l="l"/>
            <a:pathLst>
              <a:path h="2212095" w="5418030">
                <a:moveTo>
                  <a:pt x="0" y="0"/>
                </a:moveTo>
                <a:lnTo>
                  <a:pt x="5418029" y="0"/>
                </a:lnTo>
                <a:lnTo>
                  <a:pt x="5418029" y="2212095"/>
                </a:lnTo>
                <a:lnTo>
                  <a:pt x="0" y="2212095"/>
                </a:lnTo>
                <a:lnTo>
                  <a:pt x="0" y="0"/>
                </a:lnTo>
                <a:close/>
              </a:path>
            </a:pathLst>
          </a:custGeom>
          <a:blipFill>
            <a:blip r:embed="rId12"/>
            <a:stretch>
              <a:fillRect l="0" t="0" r="0" b="0"/>
            </a:stretch>
          </a:blipFill>
        </p:spPr>
      </p:sp>
      <p:sp>
        <p:nvSpPr>
          <p:cNvPr name="Freeform 32" id="32"/>
          <p:cNvSpPr/>
          <p:nvPr/>
        </p:nvSpPr>
        <p:spPr>
          <a:xfrm flipH="false" flipV="false" rot="0">
            <a:off x="441237" y="2356802"/>
            <a:ext cx="9135190" cy="825780"/>
          </a:xfrm>
          <a:custGeom>
            <a:avLst/>
            <a:gdLst/>
            <a:ahLst/>
            <a:cxnLst/>
            <a:rect r="r" b="b" t="t" l="l"/>
            <a:pathLst>
              <a:path h="825780" w="9135190">
                <a:moveTo>
                  <a:pt x="0" y="0"/>
                </a:moveTo>
                <a:lnTo>
                  <a:pt x="9135190" y="0"/>
                </a:lnTo>
                <a:lnTo>
                  <a:pt x="9135190" y="825780"/>
                </a:lnTo>
                <a:lnTo>
                  <a:pt x="0" y="825780"/>
                </a:lnTo>
                <a:lnTo>
                  <a:pt x="0" y="0"/>
                </a:lnTo>
                <a:close/>
              </a:path>
            </a:pathLst>
          </a:custGeom>
          <a:blipFill>
            <a:blip r:embed="rId13"/>
            <a:stretch>
              <a:fillRect l="0" t="0" r="0" b="0"/>
            </a:stretch>
          </a:blipFill>
        </p:spPr>
      </p:sp>
      <p:sp>
        <p:nvSpPr>
          <p:cNvPr name="TextBox 33" id="33"/>
          <p:cNvSpPr txBox="true"/>
          <p:nvPr/>
        </p:nvSpPr>
        <p:spPr>
          <a:xfrm rot="0">
            <a:off x="0" y="14922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B. IMAGE DATASET LOADING AND RESCALE</a:t>
            </a:r>
          </a:p>
        </p:txBody>
      </p:sp>
      <p:sp>
        <p:nvSpPr>
          <p:cNvPr name="TextBox 34" id="34"/>
          <p:cNvSpPr txBox="true"/>
          <p:nvPr/>
        </p:nvSpPr>
        <p:spPr>
          <a:xfrm rot="0">
            <a:off x="441237" y="1943908"/>
            <a:ext cx="5539298"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1 )  LOADING DIREKTORI</a:t>
            </a:r>
          </a:p>
        </p:txBody>
      </p:sp>
      <p:sp>
        <p:nvSpPr>
          <p:cNvPr name="TextBox 35" id="35"/>
          <p:cNvSpPr txBox="true"/>
          <p:nvPr/>
        </p:nvSpPr>
        <p:spPr>
          <a:xfrm rot="0">
            <a:off x="441237" y="981883"/>
            <a:ext cx="16717396" cy="685800"/>
          </a:xfrm>
          <a:prstGeom prst="rect">
            <a:avLst/>
          </a:prstGeom>
        </p:spPr>
        <p:txBody>
          <a:bodyPr anchor="t" rtlCol="false" tIns="0" lIns="0" bIns="0" rIns="0">
            <a:spAutoFit/>
          </a:bodyPr>
          <a:lstStyle/>
          <a:p>
            <a:pPr algn="just">
              <a:lnSpc>
                <a:spcPts val="2760"/>
              </a:lnSpc>
            </a:pPr>
            <a:r>
              <a:rPr lang="en-US" sz="2300">
                <a:solidFill>
                  <a:srgbClr val="545454"/>
                </a:solidFill>
                <a:latin typeface="DM Sans"/>
              </a:rPr>
              <a:t>Proses Load Dataset, rescale, dan pembagian dataset untuk ketiga model yaitu AlexNet, VGG-16, dan ResNet 50 memiliki struktur yang sama. Yang membedakannya adalah pada saat rescale gambar pada dataset yang akan digunakan.</a:t>
            </a:r>
          </a:p>
        </p:txBody>
      </p:sp>
      <p:sp>
        <p:nvSpPr>
          <p:cNvPr name="TextBox 36" id="36"/>
          <p:cNvSpPr txBox="true"/>
          <p:nvPr/>
        </p:nvSpPr>
        <p:spPr>
          <a:xfrm rot="0">
            <a:off x="9724064" y="2451316"/>
            <a:ext cx="5770392" cy="638175"/>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Path direktori di load dan ditampung ke dalam sebuah variabel dengan nama </a:t>
            </a:r>
            <a:r>
              <a:rPr lang="en-US" sz="2100">
                <a:solidFill>
                  <a:srgbClr val="545454"/>
                </a:solidFill>
                <a:latin typeface="DM Sans Bold"/>
              </a:rPr>
              <a:t>data_dir</a:t>
            </a:r>
            <a:r>
              <a:rPr lang="en-US" sz="2100">
                <a:solidFill>
                  <a:srgbClr val="545454"/>
                </a:solidFill>
                <a:latin typeface="DM Sans"/>
              </a:rPr>
              <a:t>. </a:t>
            </a:r>
          </a:p>
        </p:txBody>
      </p:sp>
      <p:sp>
        <p:nvSpPr>
          <p:cNvPr name="TextBox 37" id="37"/>
          <p:cNvSpPr txBox="true"/>
          <p:nvPr/>
        </p:nvSpPr>
        <p:spPr>
          <a:xfrm rot="0">
            <a:off x="441237" y="3331770"/>
            <a:ext cx="5539298"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2)  LOAD DATASET</a:t>
            </a:r>
          </a:p>
        </p:txBody>
      </p:sp>
      <p:sp>
        <p:nvSpPr>
          <p:cNvPr name="TextBox 38" id="38"/>
          <p:cNvSpPr txBox="true"/>
          <p:nvPr/>
        </p:nvSpPr>
        <p:spPr>
          <a:xfrm rot="0">
            <a:off x="441237" y="6056999"/>
            <a:ext cx="17314578" cy="3965575"/>
          </a:xfrm>
          <a:prstGeom prst="rect">
            <a:avLst/>
          </a:prstGeom>
        </p:spPr>
        <p:txBody>
          <a:bodyPr anchor="t" rtlCol="false" tIns="0" lIns="0" bIns="0" rIns="0">
            <a:spAutoFit/>
          </a:bodyPr>
          <a:lstStyle/>
          <a:p>
            <a:pPr algn="just">
              <a:lnSpc>
                <a:spcPts val="2520"/>
              </a:lnSpc>
            </a:pPr>
            <a:r>
              <a:rPr lang="en-US" sz="2100">
                <a:solidFill>
                  <a:srgbClr val="759350"/>
                </a:solidFill>
                <a:latin typeface="DM Sans Bold"/>
              </a:rPr>
              <a:t>tf.keras.utils.image_dataset_from_directory : </a:t>
            </a:r>
            <a:r>
              <a:rPr lang="en-US" sz="2100">
                <a:solidFill>
                  <a:srgbClr val="545454"/>
                </a:solidFill>
                <a:latin typeface="DM Sans"/>
              </a:rPr>
              <a:t>Fungsi dari baris code di atas adalah untuk memuat gambar dari direktori dan membuat dataset yang akan digunakan untuk pelatihan model nantinya. </a:t>
            </a:r>
          </a:p>
          <a:p>
            <a:pPr algn="just">
              <a:lnSpc>
                <a:spcPts val="359"/>
              </a:lnSpc>
            </a:pPr>
          </a:p>
          <a:p>
            <a:pPr algn="just">
              <a:lnSpc>
                <a:spcPts val="359"/>
              </a:lnSpc>
            </a:pPr>
          </a:p>
          <a:p>
            <a:pPr algn="just">
              <a:lnSpc>
                <a:spcPts val="2520"/>
              </a:lnSpc>
            </a:pPr>
            <a:r>
              <a:rPr lang="en-US" sz="2100">
                <a:solidFill>
                  <a:srgbClr val="759350"/>
                </a:solidFill>
                <a:latin typeface="DM Sans Bold"/>
              </a:rPr>
              <a:t>data_dir :  </a:t>
            </a:r>
            <a:r>
              <a:rPr lang="en-US" sz="2100">
                <a:solidFill>
                  <a:srgbClr val="545454"/>
                </a:solidFill>
                <a:latin typeface="DM Sans"/>
              </a:rPr>
              <a:t>Lokasi direktori utama yang menampung subdirektori gambar yang akan dimuat. Setiap subdirektori yang ada mewakili 1 kelas.</a:t>
            </a:r>
          </a:p>
          <a:p>
            <a:pPr algn="just">
              <a:lnSpc>
                <a:spcPts val="359"/>
              </a:lnSpc>
            </a:pPr>
          </a:p>
          <a:p>
            <a:pPr algn="just">
              <a:lnSpc>
                <a:spcPts val="359"/>
              </a:lnSpc>
            </a:pPr>
          </a:p>
          <a:p>
            <a:pPr algn="just">
              <a:lnSpc>
                <a:spcPts val="359"/>
              </a:lnSpc>
            </a:pPr>
          </a:p>
          <a:p>
            <a:pPr algn="just">
              <a:lnSpc>
                <a:spcPts val="2520"/>
              </a:lnSpc>
            </a:pPr>
            <a:r>
              <a:rPr lang="en-US" sz="2100">
                <a:solidFill>
                  <a:srgbClr val="759350"/>
                </a:solidFill>
                <a:latin typeface="DM Sans Bold"/>
              </a:rPr>
              <a:t>image_size=(224, 224) &amp; image_size=(227,227) : </a:t>
            </a:r>
          </a:p>
          <a:p>
            <a:pPr algn="just">
              <a:lnSpc>
                <a:spcPts val="2520"/>
              </a:lnSpc>
            </a:pPr>
            <a:r>
              <a:rPr lang="en-US" sz="2100">
                <a:solidFill>
                  <a:srgbClr val="545454"/>
                </a:solidFill>
                <a:latin typeface="DM Sans"/>
              </a:rPr>
              <a:t>Berfungsi untuk mengatur ukuran gambar yang akan dimuat. Dalam hal ini, AlexNet menggunakan resolusi 227 x 227 pixel, VGG-16 dan ResNet menggunakan resolusi 224 x 224 pixel, maka semua gambar yang di load akan diubah ukurannya menjadi 227 x 227 (untuk AlexNet) dan 224 x 224 pixel (untuk VGG-16 dan ResNet-50).</a:t>
            </a:r>
          </a:p>
          <a:p>
            <a:pPr algn="just">
              <a:lnSpc>
                <a:spcPts val="600"/>
              </a:lnSpc>
            </a:pPr>
          </a:p>
          <a:p>
            <a:pPr algn="just">
              <a:lnSpc>
                <a:spcPts val="600"/>
              </a:lnSpc>
            </a:pPr>
          </a:p>
          <a:p>
            <a:pPr algn="just">
              <a:lnSpc>
                <a:spcPts val="2520"/>
              </a:lnSpc>
            </a:pPr>
            <a:r>
              <a:rPr lang="en-US" sz="2100">
                <a:solidFill>
                  <a:srgbClr val="759350"/>
                </a:solidFill>
                <a:latin typeface="DM Sans Bold"/>
              </a:rPr>
              <a:t>batch_size=16 : </a:t>
            </a:r>
            <a:r>
              <a:rPr lang="en-US" sz="2100">
                <a:solidFill>
                  <a:srgbClr val="545454"/>
                </a:solidFill>
                <a:latin typeface="DM Sans"/>
              </a:rPr>
              <a:t>Merupakan jumlah gambar dalam satu batch. Data data yang ada akan dikelompokkan ke dalam batch berisi 16 gambar. Besaran yang dimiliki oleh satu batch sifatnya krusial untuk efisiensi pelatihan, karena model CNN dilatih menggunakan batch (bukan gambar satu per satu. </a:t>
            </a:r>
          </a:p>
          <a:p>
            <a:pPr algn="just">
              <a:lnSpc>
                <a:spcPts val="359"/>
              </a:lnSpc>
            </a:pPr>
          </a:p>
          <a:p>
            <a:pPr algn="just">
              <a:lnSpc>
                <a:spcPts val="359"/>
              </a:lnSpc>
            </a:pPr>
          </a:p>
          <a:p>
            <a:pPr algn="just">
              <a:lnSpc>
                <a:spcPts val="2520"/>
              </a:lnSpc>
            </a:pPr>
            <a:r>
              <a:rPr lang="en-US" sz="2100">
                <a:solidFill>
                  <a:srgbClr val="759350"/>
                </a:solidFill>
                <a:latin typeface="DM Sans Bold"/>
              </a:rPr>
              <a:t>data.class_names : </a:t>
            </a:r>
            <a:r>
              <a:rPr lang="en-US" sz="2100">
                <a:solidFill>
                  <a:srgbClr val="545454"/>
                </a:solidFill>
                <a:latin typeface="DM Sans"/>
              </a:rPr>
              <a:t>Berfungsi untuk mengakses nama kelas yang terdeteksi pada direktori menggunakan atribut class_names.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376391" y="-309332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EFEFEF"/>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839005" y="-2273771"/>
            <a:ext cx="5185216" cy="5132702"/>
          </a:xfrm>
          <a:prstGeom prst="line">
            <a:avLst/>
          </a:prstGeom>
          <a:ln cap="flat" w="28575">
            <a:solidFill>
              <a:srgbClr val="EFEFEF"/>
            </a:solidFill>
            <a:prstDash val="solid"/>
            <a:headEnd type="none" len="sm" w="sm"/>
            <a:tailEnd type="none" len="sm" w="sm"/>
          </a:ln>
        </p:spPr>
      </p:sp>
      <p:sp>
        <p:nvSpPr>
          <p:cNvPr name="AutoShape 6" id="6"/>
          <p:cNvSpPr/>
          <p:nvPr/>
        </p:nvSpPr>
        <p:spPr>
          <a:xfrm>
            <a:off x="-2052951" y="-1961095"/>
            <a:ext cx="5038853" cy="5038853"/>
          </a:xfrm>
          <a:prstGeom prst="line">
            <a:avLst/>
          </a:prstGeom>
          <a:ln cap="flat" w="28575">
            <a:solidFill>
              <a:srgbClr val="EFEFEF"/>
            </a:solidFill>
            <a:prstDash val="solid"/>
            <a:headEnd type="none" len="sm" w="sm"/>
            <a:tailEnd type="none" len="sm" w="sm"/>
          </a:ln>
        </p:spPr>
      </p:sp>
      <p:sp>
        <p:nvSpPr>
          <p:cNvPr name="AutoShape 7" id="7"/>
          <p:cNvSpPr/>
          <p:nvPr/>
        </p:nvSpPr>
        <p:spPr>
          <a:xfrm>
            <a:off x="-2232553" y="-1602625"/>
            <a:ext cx="4867141" cy="4867141"/>
          </a:xfrm>
          <a:prstGeom prst="line">
            <a:avLst/>
          </a:prstGeom>
          <a:ln cap="flat" w="28575">
            <a:solidFill>
              <a:srgbClr val="EFEFEF"/>
            </a:solidFill>
            <a:prstDash val="solid"/>
            <a:headEnd type="none" len="sm" w="sm"/>
            <a:tailEnd type="none" len="sm" w="sm"/>
          </a:ln>
        </p:spPr>
      </p:sp>
      <p:sp>
        <p:nvSpPr>
          <p:cNvPr name="AutoShape 8" id="8"/>
          <p:cNvSpPr/>
          <p:nvPr/>
        </p:nvSpPr>
        <p:spPr>
          <a:xfrm>
            <a:off x="-2359208" y="-1216357"/>
            <a:ext cx="4690515" cy="4690515"/>
          </a:xfrm>
          <a:prstGeom prst="line">
            <a:avLst/>
          </a:prstGeom>
          <a:ln cap="flat" w="28575">
            <a:solidFill>
              <a:srgbClr val="EFEFEF"/>
            </a:solidFill>
            <a:prstDash val="solid"/>
            <a:headEnd type="none" len="sm" w="sm"/>
            <a:tailEnd type="none" len="sm" w="sm"/>
          </a:ln>
        </p:spPr>
      </p:sp>
      <p:sp>
        <p:nvSpPr>
          <p:cNvPr name="AutoShape 9" id="9"/>
          <p:cNvSpPr/>
          <p:nvPr/>
        </p:nvSpPr>
        <p:spPr>
          <a:xfrm>
            <a:off x="-2503062" y="-776680"/>
            <a:ext cx="4347674" cy="4347674"/>
          </a:xfrm>
          <a:prstGeom prst="line">
            <a:avLst/>
          </a:prstGeom>
          <a:ln cap="flat" w="28575">
            <a:solidFill>
              <a:srgbClr val="EFEFEF"/>
            </a:solidFill>
            <a:prstDash val="solid"/>
            <a:headEnd type="none" len="sm" w="sm"/>
            <a:tailEnd type="none" len="sm" w="sm"/>
          </a:ln>
        </p:spPr>
      </p:sp>
      <p:sp>
        <p:nvSpPr>
          <p:cNvPr name="AutoShape 10" id="10"/>
          <p:cNvSpPr/>
          <p:nvPr/>
        </p:nvSpPr>
        <p:spPr>
          <a:xfrm>
            <a:off x="-2623881" y="-332957"/>
            <a:ext cx="3963599" cy="3985594"/>
          </a:xfrm>
          <a:prstGeom prst="line">
            <a:avLst/>
          </a:prstGeom>
          <a:ln cap="flat" w="28575">
            <a:solidFill>
              <a:srgbClr val="EFEFEF"/>
            </a:solidFill>
            <a:prstDash val="solid"/>
            <a:headEnd type="none" len="sm" w="sm"/>
            <a:tailEnd type="none" len="sm" w="sm"/>
          </a:ln>
        </p:spPr>
      </p:sp>
      <p:sp>
        <p:nvSpPr>
          <p:cNvPr name="AutoShape 11" id="11"/>
          <p:cNvSpPr/>
          <p:nvPr/>
        </p:nvSpPr>
        <p:spPr>
          <a:xfrm>
            <a:off x="-2598114" y="228677"/>
            <a:ext cx="3377485" cy="3360058"/>
          </a:xfrm>
          <a:prstGeom prst="line">
            <a:avLst/>
          </a:prstGeom>
          <a:ln cap="flat" w="28575">
            <a:solidFill>
              <a:srgbClr val="EFEFEF"/>
            </a:solidFill>
            <a:prstDash val="solid"/>
            <a:headEnd type="none" len="sm" w="sm"/>
            <a:tailEnd type="none" len="sm" w="sm"/>
          </a:ln>
        </p:spPr>
      </p:sp>
      <p:sp>
        <p:nvSpPr>
          <p:cNvPr name="Freeform 12" id="12"/>
          <p:cNvSpPr/>
          <p:nvPr/>
        </p:nvSpPr>
        <p:spPr>
          <a:xfrm flipH="false" flipV="false" rot="0">
            <a:off x="17648401" y="9525"/>
            <a:ext cx="639599" cy="639599"/>
          </a:xfrm>
          <a:custGeom>
            <a:avLst/>
            <a:gdLst/>
            <a:ahLst/>
            <a:cxnLst/>
            <a:rect r="r" b="b" t="t" l="l"/>
            <a:pathLst>
              <a:path h="639599" w="639599">
                <a:moveTo>
                  <a:pt x="0" y="0"/>
                </a:moveTo>
                <a:lnTo>
                  <a:pt x="639599" y="0"/>
                </a:lnTo>
                <a:lnTo>
                  <a:pt x="639599" y="639599"/>
                </a:lnTo>
                <a:lnTo>
                  <a:pt x="0" y="63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true" rot="5400000">
            <a:off x="17648401"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7008801" y="9525"/>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800000">
            <a:off x="17008801" y="639599"/>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true" rot="-10800000">
            <a:off x="16369202" y="63959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true" flipV="true" rot="5400000">
            <a:off x="15032022" y="9525"/>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10800000">
            <a:off x="4571" y="8764801"/>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9298682"/>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10800000">
            <a:off x="0" y="9818850"/>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5400000">
            <a:off x="520167" y="9818850"/>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10800000">
            <a:off x="1594253" y="9832564"/>
            <a:ext cx="520167" cy="520167"/>
          </a:xfrm>
          <a:custGeom>
            <a:avLst/>
            <a:gdLst/>
            <a:ahLst/>
            <a:cxnLst/>
            <a:rect r="r" b="b" t="t" l="l"/>
            <a:pathLst>
              <a:path h="520167" w="520167">
                <a:moveTo>
                  <a:pt x="0" y="0"/>
                </a:moveTo>
                <a:lnTo>
                  <a:pt x="520168" y="0"/>
                </a:lnTo>
                <a:lnTo>
                  <a:pt x="520168" y="520168"/>
                </a:lnTo>
                <a:lnTo>
                  <a:pt x="0" y="520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5400000">
            <a:off x="2114421" y="9832564"/>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2700000">
            <a:off x="14381224" y="7574679"/>
            <a:ext cx="7415398" cy="3565095"/>
            <a:chOff x="0" y="0"/>
            <a:chExt cx="660400" cy="317500"/>
          </a:xfrm>
        </p:grpSpPr>
        <p:sp>
          <p:nvSpPr>
            <p:cNvPr name="Freeform 25" id="2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EFEFEF"/>
              </a:solidFill>
              <a:prstDash val="solid"/>
              <a:miter/>
            </a:ln>
          </p:spPr>
        </p:sp>
        <p:sp>
          <p:nvSpPr>
            <p:cNvPr name="TextBox 26" id="2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7" id="27"/>
          <p:cNvSpPr/>
          <p:nvPr/>
        </p:nvSpPr>
        <p:spPr>
          <a:xfrm>
            <a:off x="13918610" y="8394229"/>
            <a:ext cx="5185216" cy="5132702"/>
          </a:xfrm>
          <a:prstGeom prst="line">
            <a:avLst/>
          </a:prstGeom>
          <a:ln cap="flat" w="28575">
            <a:solidFill>
              <a:srgbClr val="EFEFEF"/>
            </a:solidFill>
            <a:prstDash val="solid"/>
            <a:headEnd type="none" len="sm" w="sm"/>
            <a:tailEnd type="none" len="sm" w="sm"/>
          </a:ln>
        </p:spPr>
      </p:sp>
      <p:sp>
        <p:nvSpPr>
          <p:cNvPr name="AutoShape 28" id="28"/>
          <p:cNvSpPr/>
          <p:nvPr/>
        </p:nvSpPr>
        <p:spPr>
          <a:xfrm>
            <a:off x="13704664" y="8706905"/>
            <a:ext cx="5038853" cy="5038853"/>
          </a:xfrm>
          <a:prstGeom prst="line">
            <a:avLst/>
          </a:prstGeom>
          <a:ln cap="flat" w="28575">
            <a:solidFill>
              <a:srgbClr val="EFEFEF"/>
            </a:solidFill>
            <a:prstDash val="solid"/>
            <a:headEnd type="none" len="sm" w="sm"/>
            <a:tailEnd type="none" len="sm" w="sm"/>
          </a:ln>
        </p:spPr>
      </p:sp>
      <p:sp>
        <p:nvSpPr>
          <p:cNvPr name="AutoShape 29" id="29"/>
          <p:cNvSpPr/>
          <p:nvPr/>
        </p:nvSpPr>
        <p:spPr>
          <a:xfrm>
            <a:off x="13525062" y="9065375"/>
            <a:ext cx="4867141" cy="4867141"/>
          </a:xfrm>
          <a:prstGeom prst="line">
            <a:avLst/>
          </a:prstGeom>
          <a:ln cap="flat" w="28575">
            <a:solidFill>
              <a:srgbClr val="EFEFEF"/>
            </a:solidFill>
            <a:prstDash val="solid"/>
            <a:headEnd type="none" len="sm" w="sm"/>
            <a:tailEnd type="none" len="sm" w="sm"/>
          </a:ln>
        </p:spPr>
      </p:sp>
      <p:sp>
        <p:nvSpPr>
          <p:cNvPr name="AutoShape 30" id="30"/>
          <p:cNvSpPr/>
          <p:nvPr/>
        </p:nvSpPr>
        <p:spPr>
          <a:xfrm>
            <a:off x="13398407" y="9451643"/>
            <a:ext cx="4690515" cy="4690515"/>
          </a:xfrm>
          <a:prstGeom prst="line">
            <a:avLst/>
          </a:prstGeom>
          <a:ln cap="flat" w="28575">
            <a:solidFill>
              <a:srgbClr val="EFEFEF"/>
            </a:solidFill>
            <a:prstDash val="solid"/>
            <a:headEnd type="none" len="sm" w="sm"/>
            <a:tailEnd type="none" len="sm" w="sm"/>
          </a:ln>
        </p:spPr>
      </p:sp>
      <p:sp>
        <p:nvSpPr>
          <p:cNvPr name="AutoShape 31" id="31"/>
          <p:cNvSpPr/>
          <p:nvPr/>
        </p:nvSpPr>
        <p:spPr>
          <a:xfrm>
            <a:off x="13254553" y="9891320"/>
            <a:ext cx="4347674" cy="4347674"/>
          </a:xfrm>
          <a:prstGeom prst="line">
            <a:avLst/>
          </a:prstGeom>
          <a:ln cap="flat" w="28575">
            <a:solidFill>
              <a:srgbClr val="EFEFEF"/>
            </a:solidFill>
            <a:prstDash val="solid"/>
            <a:headEnd type="none" len="sm" w="sm"/>
            <a:tailEnd type="none" len="sm" w="sm"/>
          </a:ln>
        </p:spPr>
      </p:sp>
      <p:grpSp>
        <p:nvGrpSpPr>
          <p:cNvPr name="Group 32" id="32"/>
          <p:cNvGrpSpPr/>
          <p:nvPr/>
        </p:nvGrpSpPr>
        <p:grpSpPr>
          <a:xfrm rot="0">
            <a:off x="2374505" y="1728634"/>
            <a:ext cx="13599641" cy="7830132"/>
            <a:chOff x="0" y="0"/>
            <a:chExt cx="3581798" cy="2062257"/>
          </a:xfrm>
        </p:grpSpPr>
        <p:sp>
          <p:nvSpPr>
            <p:cNvPr name="Freeform 33" id="33"/>
            <p:cNvSpPr/>
            <p:nvPr/>
          </p:nvSpPr>
          <p:spPr>
            <a:xfrm flipH="false" flipV="false" rot="0">
              <a:off x="0" y="0"/>
              <a:ext cx="3581798" cy="2062257"/>
            </a:xfrm>
            <a:custGeom>
              <a:avLst/>
              <a:gdLst/>
              <a:ahLst/>
              <a:cxnLst/>
              <a:rect r="r" b="b" t="t" l="l"/>
              <a:pathLst>
                <a:path h="2062257" w="3581798">
                  <a:moveTo>
                    <a:pt x="0" y="0"/>
                  </a:moveTo>
                  <a:lnTo>
                    <a:pt x="3581798" y="0"/>
                  </a:lnTo>
                  <a:lnTo>
                    <a:pt x="3581798" y="2062257"/>
                  </a:lnTo>
                  <a:lnTo>
                    <a:pt x="0" y="2062257"/>
                  </a:lnTo>
                  <a:close/>
                </a:path>
              </a:pathLst>
            </a:custGeom>
            <a:solidFill>
              <a:srgbClr val="000000">
                <a:alpha val="0"/>
              </a:srgbClr>
            </a:solidFill>
            <a:ln w="85725" cap="sq">
              <a:solidFill>
                <a:srgbClr val="FE6D73"/>
              </a:solidFill>
              <a:prstDash val="solid"/>
              <a:miter/>
            </a:ln>
          </p:spPr>
        </p:sp>
        <p:sp>
          <p:nvSpPr>
            <p:cNvPr name="TextBox 34" id="34"/>
            <p:cNvSpPr txBox="true"/>
            <p:nvPr/>
          </p:nvSpPr>
          <p:spPr>
            <a:xfrm>
              <a:off x="0" y="19050"/>
              <a:ext cx="3581798" cy="2043207"/>
            </a:xfrm>
            <a:prstGeom prst="rect">
              <a:avLst/>
            </a:prstGeom>
          </p:spPr>
          <p:txBody>
            <a:bodyPr anchor="ctr" rtlCol="false" tIns="50800" lIns="50800" bIns="50800" rIns="50800"/>
            <a:lstStyle/>
            <a:p>
              <a:pPr algn="ctr">
                <a:lnSpc>
                  <a:spcPts val="2553"/>
                </a:lnSpc>
              </a:pPr>
            </a:p>
          </p:txBody>
        </p:sp>
      </p:grpSp>
      <p:sp>
        <p:nvSpPr>
          <p:cNvPr name="TextBox 35" id="35"/>
          <p:cNvSpPr txBox="true"/>
          <p:nvPr/>
        </p:nvSpPr>
        <p:spPr>
          <a:xfrm rot="0">
            <a:off x="0" y="114300"/>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F. KESIMPULAN</a:t>
            </a:r>
          </a:p>
        </p:txBody>
      </p:sp>
      <p:sp>
        <p:nvSpPr>
          <p:cNvPr name="TextBox 36" id="36"/>
          <p:cNvSpPr txBox="true"/>
          <p:nvPr/>
        </p:nvSpPr>
        <p:spPr>
          <a:xfrm rot="0">
            <a:off x="2739120" y="1983001"/>
            <a:ext cx="12932501" cy="7372350"/>
          </a:xfrm>
          <a:prstGeom prst="rect">
            <a:avLst/>
          </a:prstGeom>
        </p:spPr>
        <p:txBody>
          <a:bodyPr anchor="t" rtlCol="false" tIns="0" lIns="0" bIns="0" rIns="0">
            <a:spAutoFit/>
          </a:bodyPr>
          <a:lstStyle/>
          <a:p>
            <a:pPr algn="just">
              <a:lnSpc>
                <a:spcPts val="2347"/>
              </a:lnSpc>
            </a:pPr>
            <a:r>
              <a:rPr lang="en-US" sz="1956">
                <a:solidFill>
                  <a:srgbClr val="545454"/>
                </a:solidFill>
                <a:latin typeface="DM Sans"/>
              </a:rPr>
              <a:t>Berdasarkan hasil pengujian model arsitektur CNN dengan dataset uji, untuk klasifikasi empat jenis batik (Megamendung, Kawung, Parang, dan Celup), dapat disimpulkan sebagai berikut:</a:t>
            </a:r>
          </a:p>
          <a:p>
            <a:pPr algn="just">
              <a:lnSpc>
                <a:spcPts val="2347"/>
              </a:lnSpc>
            </a:pPr>
          </a:p>
          <a:p>
            <a:pPr algn="just" marL="422321" indent="-211161" lvl="1">
              <a:lnSpc>
                <a:spcPts val="2347"/>
              </a:lnSpc>
              <a:buFont typeface="Arial"/>
              <a:buChar char="•"/>
            </a:pPr>
            <a:r>
              <a:rPr lang="en-US" sz="1956">
                <a:solidFill>
                  <a:srgbClr val="545454"/>
                </a:solidFill>
                <a:latin typeface="DM Sans Bold"/>
              </a:rPr>
              <a:t>AlexNet </a:t>
            </a:r>
            <a:r>
              <a:rPr lang="en-US" sz="1956">
                <a:solidFill>
                  <a:srgbClr val="545454"/>
                </a:solidFill>
                <a:latin typeface="DM Sans"/>
              </a:rPr>
              <a:t>menunjukkan performa yang menengah dengan akurasi sebesar 67.5%. Walaupun di dalam uji model (training dan validation), model AlexNet mempunyai akurasi yang cukup tinggi, namun ketika diuji dengan menggunakan data yang baru, akurasinya justru melemah. Hal ini menunjukkan bahwa AlexNet kurang efektif dan sulit mengenali serta membedakan motif-motif batik yang memiliki karakteristik pola yang  bervariasi.</a:t>
            </a:r>
          </a:p>
          <a:p>
            <a:pPr algn="just" marL="422321" indent="-211161" lvl="1">
              <a:lnSpc>
                <a:spcPts val="2347"/>
              </a:lnSpc>
              <a:buFont typeface="Arial"/>
              <a:buChar char="•"/>
            </a:pPr>
            <a:r>
              <a:rPr lang="en-US" sz="1956">
                <a:solidFill>
                  <a:srgbClr val="545454"/>
                </a:solidFill>
                <a:latin typeface="DM Sans Bold"/>
              </a:rPr>
              <a:t>VGG-16 </a:t>
            </a:r>
            <a:r>
              <a:rPr lang="en-US" sz="1956">
                <a:solidFill>
                  <a:srgbClr val="545454"/>
                </a:solidFill>
                <a:latin typeface="DM Sans"/>
              </a:rPr>
              <a:t>menunjukkan performa yang lebih baik daripada model arsitektur AlexNet, dengan mencapai akurasi sebesar 77.5%. Ini menunjukkan bahwa model ini lebih mampu menangkap fitur-fitur penting dari motif batik, seperti pola awan pada Batik Megamendung, oval pada Batik Kawung, garis - garis pada Batik Parang, dan pola renggang pada Batik Celup. </a:t>
            </a:r>
          </a:p>
          <a:p>
            <a:pPr algn="just" marL="422321" indent="-211161" lvl="1">
              <a:lnSpc>
                <a:spcPts val="2347"/>
              </a:lnSpc>
              <a:buFont typeface="Arial"/>
              <a:buChar char="•"/>
            </a:pPr>
            <a:r>
              <a:rPr lang="en-US" sz="1956">
                <a:solidFill>
                  <a:srgbClr val="545454"/>
                </a:solidFill>
                <a:latin typeface="DM Sans Bold"/>
              </a:rPr>
              <a:t>ResNet </a:t>
            </a:r>
            <a:r>
              <a:rPr lang="en-US" sz="1956">
                <a:solidFill>
                  <a:srgbClr val="545454"/>
                </a:solidFill>
                <a:latin typeface="DM Sans"/>
              </a:rPr>
              <a:t>menunjukkan peforma yang terburuk dengan akurasi akhir sebesar 42.5%, menunjukkan performa yang kurang efektif dalam mengklasifikasikan gambar batik dibandingkan dengan AlexNet dan VGG-16.</a:t>
            </a:r>
          </a:p>
          <a:p>
            <a:pPr algn="just">
              <a:lnSpc>
                <a:spcPts val="2347"/>
              </a:lnSpc>
            </a:pPr>
          </a:p>
          <a:p>
            <a:pPr algn="just">
              <a:lnSpc>
                <a:spcPts val="2347"/>
              </a:lnSpc>
            </a:pPr>
            <a:r>
              <a:rPr lang="en-US" sz="1956">
                <a:solidFill>
                  <a:srgbClr val="545454"/>
                </a:solidFill>
                <a:latin typeface="DM Sans"/>
              </a:rPr>
              <a:t>Dari hasil tersebut, dapat disimpulkan bahwa untuk klasifikasi gambar batik dari dataset kami dengan empat kelas batik (Megamendung, Kawung, Parang, dan Celup), </a:t>
            </a:r>
            <a:r>
              <a:rPr lang="en-US" sz="1956">
                <a:solidFill>
                  <a:srgbClr val="545454"/>
                </a:solidFill>
                <a:latin typeface="DM Sans Bold"/>
              </a:rPr>
              <a:t>model arsitektur VGG-16 mempunyai performa yang cukup baik</a:t>
            </a:r>
            <a:r>
              <a:rPr lang="en-US" sz="1956">
                <a:solidFill>
                  <a:srgbClr val="545454"/>
                </a:solidFill>
                <a:latin typeface="DM Sans"/>
              </a:rPr>
              <a:t> dibandingkan dengan model arsitektur ResNet danAlexNet. Menurut kami, mungkin hal tersebut disebabkan karena </a:t>
            </a:r>
            <a:r>
              <a:rPr lang="en-US" sz="1956">
                <a:solidFill>
                  <a:srgbClr val="545454"/>
                </a:solidFill>
                <a:latin typeface="DM Sans Bold"/>
              </a:rPr>
              <a:t>jumlah epoch</a:t>
            </a:r>
            <a:r>
              <a:rPr lang="en-US" sz="1956">
                <a:solidFill>
                  <a:srgbClr val="545454"/>
                </a:solidFill>
                <a:latin typeface="DM Sans"/>
              </a:rPr>
              <a:t> yang digunakan pada saat pelatihan (training dan validation) model arsitektur VGG-16 lebih banyak dibandingkan kedua model lain, yaitu sebanyak </a:t>
            </a:r>
            <a:r>
              <a:rPr lang="en-US" sz="1956">
                <a:solidFill>
                  <a:srgbClr val="545454"/>
                </a:solidFill>
                <a:latin typeface="DM Sans Bold"/>
              </a:rPr>
              <a:t>100 epoch</a:t>
            </a:r>
            <a:r>
              <a:rPr lang="en-US" sz="1956">
                <a:solidFill>
                  <a:srgbClr val="545454"/>
                </a:solidFill>
                <a:latin typeface="DM Sans"/>
              </a:rPr>
              <a:t>. Performa model arsitektur ResNet bisa dikatakan cukup rendah dibandingkan kedua model lainnya. Menurut kami, hal tersebut terjadi karena adanya indikasi </a:t>
            </a:r>
            <a:r>
              <a:rPr lang="en-US" sz="1956">
                <a:solidFill>
                  <a:srgbClr val="545454"/>
                </a:solidFill>
                <a:latin typeface="DM Sans Bold"/>
              </a:rPr>
              <a:t>overfiting </a:t>
            </a:r>
            <a:r>
              <a:rPr lang="en-US" sz="1956">
                <a:solidFill>
                  <a:srgbClr val="545454"/>
                </a:solidFill>
                <a:latin typeface="DM Sans"/>
              </a:rPr>
              <a:t>yang terlihat pada grafik akurasi dan loss. Pada grafik akurasi ResNet, terlihat </a:t>
            </a:r>
            <a:r>
              <a:rPr lang="en-US" sz="1956">
                <a:solidFill>
                  <a:srgbClr val="545454"/>
                </a:solidFill>
                <a:latin typeface="DM Sans Bold"/>
              </a:rPr>
              <a:t>fluktuasi skor akurasi dan validation tidak stabil</a:t>
            </a:r>
            <a:r>
              <a:rPr lang="en-US" sz="1956">
                <a:solidFill>
                  <a:srgbClr val="545454"/>
                </a:solidFill>
                <a:latin typeface="DM Sans"/>
              </a:rPr>
              <a:t>. Secara keseluruhan, baik VGG-16 menunjukkan hasil yang lebih unggul dalam klasifikasi motif batik dengan akurasi 77.5%, Oleh karena itu, VGG-16 dapat dianggap sebagai model arsitektur yang paling efektif untuk tugas klasifikasi ini.</a:t>
            </a:r>
          </a:p>
          <a:p>
            <a:pPr algn="just">
              <a:lnSpc>
                <a:spcPts val="234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2396474" y="-2921783"/>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2859087" y="-2102233"/>
            <a:ext cx="5185216" cy="5132702"/>
          </a:xfrm>
          <a:prstGeom prst="line">
            <a:avLst/>
          </a:prstGeom>
          <a:ln cap="flat" w="28575">
            <a:solidFill>
              <a:srgbClr val="D9D9D9"/>
            </a:solidFill>
            <a:prstDash val="solid"/>
            <a:headEnd type="none" len="sm" w="sm"/>
            <a:tailEnd type="none" len="sm" w="sm"/>
          </a:ln>
        </p:spPr>
      </p:sp>
      <p:sp>
        <p:nvSpPr>
          <p:cNvPr name="AutoShape 6" id="6"/>
          <p:cNvSpPr/>
          <p:nvPr/>
        </p:nvSpPr>
        <p:spPr>
          <a:xfrm>
            <a:off x="-3073034" y="-1789557"/>
            <a:ext cx="5038853" cy="5038853"/>
          </a:xfrm>
          <a:prstGeom prst="line">
            <a:avLst/>
          </a:prstGeom>
          <a:ln cap="flat" w="28575">
            <a:solidFill>
              <a:srgbClr val="D9D9D9"/>
            </a:solidFill>
            <a:prstDash val="solid"/>
            <a:headEnd type="none" len="sm" w="sm"/>
            <a:tailEnd type="none" len="sm" w="sm"/>
          </a:ln>
        </p:spPr>
      </p:sp>
      <p:sp>
        <p:nvSpPr>
          <p:cNvPr name="AutoShape 7" id="7"/>
          <p:cNvSpPr/>
          <p:nvPr/>
        </p:nvSpPr>
        <p:spPr>
          <a:xfrm>
            <a:off x="-3252636" y="-1431087"/>
            <a:ext cx="4867141" cy="4867141"/>
          </a:xfrm>
          <a:prstGeom prst="line">
            <a:avLst/>
          </a:prstGeom>
          <a:ln cap="flat" w="28575">
            <a:solidFill>
              <a:srgbClr val="D9D9D9"/>
            </a:solidFill>
            <a:prstDash val="solid"/>
            <a:headEnd type="none" len="sm" w="sm"/>
            <a:tailEnd type="none" len="sm" w="sm"/>
          </a:ln>
        </p:spPr>
      </p:sp>
      <p:sp>
        <p:nvSpPr>
          <p:cNvPr name="AutoShape 8" id="8"/>
          <p:cNvSpPr/>
          <p:nvPr/>
        </p:nvSpPr>
        <p:spPr>
          <a:xfrm>
            <a:off x="-3379290" y="-1044819"/>
            <a:ext cx="4690515" cy="4690515"/>
          </a:xfrm>
          <a:prstGeom prst="line">
            <a:avLst/>
          </a:prstGeom>
          <a:ln cap="flat" w="28575">
            <a:solidFill>
              <a:srgbClr val="D9D9D9"/>
            </a:solidFill>
            <a:prstDash val="solid"/>
            <a:headEnd type="none" len="sm" w="sm"/>
            <a:tailEnd type="none" len="sm" w="sm"/>
          </a:ln>
        </p:spPr>
      </p:sp>
      <p:sp>
        <p:nvSpPr>
          <p:cNvPr name="AutoShape 9" id="9"/>
          <p:cNvSpPr/>
          <p:nvPr/>
        </p:nvSpPr>
        <p:spPr>
          <a:xfrm>
            <a:off x="-3523144" y="-605142"/>
            <a:ext cx="4347674" cy="4347674"/>
          </a:xfrm>
          <a:prstGeom prst="line">
            <a:avLst/>
          </a:prstGeom>
          <a:ln cap="flat" w="28575">
            <a:solidFill>
              <a:srgbClr val="D9D9D9"/>
            </a:solidFill>
            <a:prstDash val="solid"/>
            <a:headEnd type="none" len="sm" w="sm"/>
            <a:tailEnd type="none" len="sm" w="sm"/>
          </a:ln>
        </p:spPr>
      </p:sp>
      <p:sp>
        <p:nvSpPr>
          <p:cNvPr name="AutoShape 10" id="10"/>
          <p:cNvSpPr/>
          <p:nvPr/>
        </p:nvSpPr>
        <p:spPr>
          <a:xfrm>
            <a:off x="-3643964" y="-161419"/>
            <a:ext cx="3963599" cy="3985594"/>
          </a:xfrm>
          <a:prstGeom prst="line">
            <a:avLst/>
          </a:prstGeom>
          <a:ln cap="flat" w="28575">
            <a:solidFill>
              <a:srgbClr val="D9D9D9"/>
            </a:solidFill>
            <a:prstDash val="solid"/>
            <a:headEnd type="none" len="sm" w="sm"/>
            <a:tailEnd type="none" len="sm" w="sm"/>
          </a:ln>
        </p:spPr>
      </p:sp>
      <p:sp>
        <p:nvSpPr>
          <p:cNvPr name="Freeform 11" id="11"/>
          <p:cNvSpPr/>
          <p:nvPr/>
        </p:nvSpPr>
        <p:spPr>
          <a:xfrm flipH="false" flipV="false" rot="0">
            <a:off x="17587685" y="8188274"/>
            <a:ext cx="700315" cy="700315"/>
          </a:xfrm>
          <a:custGeom>
            <a:avLst/>
            <a:gdLst/>
            <a:ahLst/>
            <a:cxnLst/>
            <a:rect r="r" b="b" t="t" l="l"/>
            <a:pathLst>
              <a:path h="700315" w="700315">
                <a:moveTo>
                  <a:pt x="0" y="0"/>
                </a:moveTo>
                <a:lnTo>
                  <a:pt x="700315" y="0"/>
                </a:lnTo>
                <a:lnTo>
                  <a:pt x="700315" y="700314"/>
                </a:lnTo>
                <a:lnTo>
                  <a:pt x="0" y="7003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7587685" y="8888588"/>
            <a:ext cx="700315" cy="700315"/>
          </a:xfrm>
          <a:custGeom>
            <a:avLst/>
            <a:gdLst/>
            <a:ahLst/>
            <a:cxnLst/>
            <a:rect r="r" b="b" t="t" l="l"/>
            <a:pathLst>
              <a:path h="700315" w="700315">
                <a:moveTo>
                  <a:pt x="0" y="0"/>
                </a:moveTo>
                <a:lnTo>
                  <a:pt x="700315" y="0"/>
                </a:lnTo>
                <a:lnTo>
                  <a:pt x="700315" y="700315"/>
                </a:lnTo>
                <a:lnTo>
                  <a:pt x="0" y="700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true" flipV="true" rot="5400000">
            <a:off x="17587685" y="9831563"/>
            <a:ext cx="700315" cy="700315"/>
          </a:xfrm>
          <a:custGeom>
            <a:avLst/>
            <a:gdLst/>
            <a:ahLst/>
            <a:cxnLst/>
            <a:rect r="r" b="b" t="t" l="l"/>
            <a:pathLst>
              <a:path h="700315" w="700315">
                <a:moveTo>
                  <a:pt x="700315" y="700315"/>
                </a:moveTo>
                <a:lnTo>
                  <a:pt x="0" y="700315"/>
                </a:lnTo>
                <a:lnTo>
                  <a:pt x="0" y="0"/>
                </a:lnTo>
                <a:lnTo>
                  <a:pt x="700315" y="0"/>
                </a:lnTo>
                <a:lnTo>
                  <a:pt x="700315" y="70031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5486741" y="9831563"/>
            <a:ext cx="700315" cy="700315"/>
          </a:xfrm>
          <a:custGeom>
            <a:avLst/>
            <a:gdLst/>
            <a:ahLst/>
            <a:cxnLst/>
            <a:rect r="r" b="b" t="t" l="l"/>
            <a:pathLst>
              <a:path h="700315" w="700315">
                <a:moveTo>
                  <a:pt x="0" y="0"/>
                </a:moveTo>
                <a:lnTo>
                  <a:pt x="700315" y="0"/>
                </a:lnTo>
                <a:lnTo>
                  <a:pt x="700315" y="700315"/>
                </a:lnTo>
                <a:lnTo>
                  <a:pt x="0" y="7003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887370" y="8188274"/>
            <a:ext cx="700315" cy="700315"/>
          </a:xfrm>
          <a:custGeom>
            <a:avLst/>
            <a:gdLst/>
            <a:ahLst/>
            <a:cxnLst/>
            <a:rect r="r" b="b" t="t" l="l"/>
            <a:pathLst>
              <a:path h="700315" w="700315">
                <a:moveTo>
                  <a:pt x="0" y="0"/>
                </a:moveTo>
                <a:lnTo>
                  <a:pt x="700315" y="0"/>
                </a:lnTo>
                <a:lnTo>
                  <a:pt x="700315" y="700314"/>
                </a:lnTo>
                <a:lnTo>
                  <a:pt x="0" y="7003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0800000">
            <a:off x="16887370" y="9831563"/>
            <a:ext cx="700315" cy="700315"/>
          </a:xfrm>
          <a:custGeom>
            <a:avLst/>
            <a:gdLst/>
            <a:ahLst/>
            <a:cxnLst/>
            <a:rect r="r" b="b" t="t" l="l"/>
            <a:pathLst>
              <a:path h="700315" w="700315">
                <a:moveTo>
                  <a:pt x="0" y="0"/>
                </a:moveTo>
                <a:lnTo>
                  <a:pt x="700315" y="0"/>
                </a:lnTo>
                <a:lnTo>
                  <a:pt x="700315" y="700315"/>
                </a:lnTo>
                <a:lnTo>
                  <a:pt x="0" y="700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true" flipV="true" rot="-10800000">
            <a:off x="16187056" y="9831563"/>
            <a:ext cx="700315" cy="700315"/>
          </a:xfrm>
          <a:custGeom>
            <a:avLst/>
            <a:gdLst/>
            <a:ahLst/>
            <a:cxnLst/>
            <a:rect r="r" b="b" t="t" l="l"/>
            <a:pathLst>
              <a:path h="700315" w="700315">
                <a:moveTo>
                  <a:pt x="700314" y="700315"/>
                </a:moveTo>
                <a:lnTo>
                  <a:pt x="0" y="700315"/>
                </a:lnTo>
                <a:lnTo>
                  <a:pt x="0" y="0"/>
                </a:lnTo>
                <a:lnTo>
                  <a:pt x="700314" y="0"/>
                </a:lnTo>
                <a:lnTo>
                  <a:pt x="700314" y="70031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319635" y="2840618"/>
            <a:ext cx="17304859" cy="3787775"/>
          </a:xfrm>
          <a:prstGeom prst="rect">
            <a:avLst/>
          </a:prstGeom>
        </p:spPr>
        <p:txBody>
          <a:bodyPr anchor="t" rtlCol="false" tIns="0" lIns="0" bIns="0" rIns="0">
            <a:spAutoFit/>
          </a:bodyPr>
          <a:lstStyle/>
          <a:p>
            <a:pPr algn="just">
              <a:lnSpc>
                <a:spcPts val="2520"/>
              </a:lnSpc>
            </a:pPr>
            <a:r>
              <a:rPr lang="en-US" sz="2100">
                <a:solidFill>
                  <a:srgbClr val="759350"/>
                </a:solidFill>
                <a:latin typeface="DM Sans Bold"/>
              </a:rPr>
              <a:t>data_iterator = data.as_numpy_iterator</a:t>
            </a:r>
          </a:p>
          <a:p>
            <a:pPr algn="just">
              <a:lnSpc>
                <a:spcPts val="2520"/>
              </a:lnSpc>
            </a:pPr>
            <a:r>
              <a:rPr lang="en-US" sz="2100">
                <a:solidFill>
                  <a:srgbClr val="545454"/>
                </a:solidFill>
                <a:latin typeface="DM Sans"/>
              </a:rPr>
              <a:t>Ubah dataset ke dalam bentuk numpy array dengan menggunakan fungsi as_numpy_iterator.</a:t>
            </a:r>
          </a:p>
          <a:p>
            <a:pPr algn="just">
              <a:lnSpc>
                <a:spcPts val="359"/>
              </a:lnSpc>
            </a:pPr>
          </a:p>
          <a:p>
            <a:pPr algn="just">
              <a:lnSpc>
                <a:spcPts val="359"/>
              </a:lnSpc>
            </a:pPr>
          </a:p>
          <a:p>
            <a:pPr algn="just">
              <a:lnSpc>
                <a:spcPts val="359"/>
              </a:lnSpc>
            </a:pPr>
          </a:p>
          <a:p>
            <a:pPr algn="just">
              <a:lnSpc>
                <a:spcPts val="2520"/>
              </a:lnSpc>
            </a:pPr>
            <a:r>
              <a:rPr lang="en-US" sz="2100">
                <a:solidFill>
                  <a:srgbClr val="759350"/>
                </a:solidFill>
                <a:latin typeface="DM Sans Bold"/>
              </a:rPr>
              <a:t>batch = data_iterator.next()</a:t>
            </a:r>
          </a:p>
          <a:p>
            <a:pPr algn="just">
              <a:lnSpc>
                <a:spcPts val="2520"/>
              </a:lnSpc>
            </a:pPr>
            <a:r>
              <a:rPr lang="en-US" sz="2100">
                <a:solidFill>
                  <a:srgbClr val="545454"/>
                </a:solidFill>
                <a:latin typeface="DM Sans"/>
              </a:rPr>
              <a:t>Batch adalah proses untuk memberi informasi pada model berapa banyak gambar yang diproses dalam satu waktu. Data data dibagi kedalam batch yang besarannya telah ditentukan sebelumnya (dalam hal ini 16 data per batch). Semakin besar jumlah batch, maka pemrosesan akan berlangsung lebih cepat, namun model akan mempelajari data dengan kurang maksimal. Sebaliknya, semakin kecil jumlah batch maka pemrosesan akan berlangsung lebih lama, namun memberikan hasil pelatihan yang lebih optimal. </a:t>
            </a:r>
          </a:p>
          <a:p>
            <a:pPr algn="just">
              <a:lnSpc>
                <a:spcPts val="1200"/>
              </a:lnSpc>
            </a:pPr>
          </a:p>
          <a:p>
            <a:pPr algn="just">
              <a:lnSpc>
                <a:spcPts val="2520"/>
              </a:lnSpc>
            </a:pPr>
            <a:r>
              <a:rPr lang="en-US" sz="2100">
                <a:solidFill>
                  <a:srgbClr val="545454"/>
                </a:solidFill>
                <a:latin typeface="DM Sans"/>
              </a:rPr>
              <a:t>Dari fungsi iterator akan diperoleh array yang merepresentasikan sebaran data yang terdapat dalam suatu batch. Misalnya dari hasil iterator diperoleh </a:t>
            </a:r>
            <a:r>
              <a:rPr lang="en-US" sz="2100">
                <a:solidFill>
                  <a:srgbClr val="545454"/>
                </a:solidFill>
                <a:latin typeface="DM Sans Bold"/>
              </a:rPr>
              <a:t>array([2, 3, 1, 0, 1, 3, 2, 1, 2, 0, 0, 0, 0, 3, 2, 0], dtype=int32)</a:t>
            </a:r>
            <a:r>
              <a:rPr lang="en-US" sz="2100">
                <a:solidFill>
                  <a:srgbClr val="545454"/>
                </a:solidFill>
                <a:latin typeface="DM Sans"/>
              </a:rPr>
              <a:t>. Setiap index yang terdapat pada array merepresentasikan kelas kelas yang telah di acak dan dibagi kedalam batch tersebut. Sebaran data ini bersifat krusial dan akan mempengaruhi proses belajar model nantinya. Jika sebaran data dominan pada kelas tertentu saja, maka model akan cenderung “lebih pintar” pada kelas tersebut saja. </a:t>
            </a:r>
          </a:p>
        </p:txBody>
      </p:sp>
      <p:sp>
        <p:nvSpPr>
          <p:cNvPr name="Freeform 19" id="19"/>
          <p:cNvSpPr/>
          <p:nvPr/>
        </p:nvSpPr>
        <p:spPr>
          <a:xfrm flipH="false" flipV="false" rot="0">
            <a:off x="366481" y="7314193"/>
            <a:ext cx="9281518" cy="1462625"/>
          </a:xfrm>
          <a:custGeom>
            <a:avLst/>
            <a:gdLst/>
            <a:ahLst/>
            <a:cxnLst/>
            <a:rect r="r" b="b" t="t" l="l"/>
            <a:pathLst>
              <a:path h="1462625" w="9281518">
                <a:moveTo>
                  <a:pt x="0" y="0"/>
                </a:moveTo>
                <a:lnTo>
                  <a:pt x="9281518" y="0"/>
                </a:lnTo>
                <a:lnTo>
                  <a:pt x="9281518" y="1462625"/>
                </a:lnTo>
                <a:lnTo>
                  <a:pt x="0" y="1462625"/>
                </a:lnTo>
                <a:lnTo>
                  <a:pt x="0" y="0"/>
                </a:lnTo>
                <a:close/>
              </a:path>
            </a:pathLst>
          </a:custGeom>
          <a:blipFill>
            <a:blip r:embed="rId10"/>
            <a:stretch>
              <a:fillRect l="0" t="0" r="0" b="0"/>
            </a:stretch>
          </a:blipFill>
        </p:spPr>
      </p:sp>
      <p:sp>
        <p:nvSpPr>
          <p:cNvPr name="Freeform 20" id="20"/>
          <p:cNvSpPr/>
          <p:nvPr/>
        </p:nvSpPr>
        <p:spPr>
          <a:xfrm flipH="false" flipV="false" rot="0">
            <a:off x="366481" y="1752473"/>
            <a:ext cx="5723435" cy="875011"/>
          </a:xfrm>
          <a:custGeom>
            <a:avLst/>
            <a:gdLst/>
            <a:ahLst/>
            <a:cxnLst/>
            <a:rect r="r" b="b" t="t" l="l"/>
            <a:pathLst>
              <a:path h="875011" w="5723435">
                <a:moveTo>
                  <a:pt x="0" y="0"/>
                </a:moveTo>
                <a:lnTo>
                  <a:pt x="5723435" y="0"/>
                </a:lnTo>
                <a:lnTo>
                  <a:pt x="5723435" y="875011"/>
                </a:lnTo>
                <a:lnTo>
                  <a:pt x="0" y="875011"/>
                </a:lnTo>
                <a:lnTo>
                  <a:pt x="0" y="0"/>
                </a:lnTo>
                <a:close/>
              </a:path>
            </a:pathLst>
          </a:custGeom>
          <a:blipFill>
            <a:blip r:embed="rId11"/>
            <a:stretch>
              <a:fillRect l="0" t="0" r="0" b="0"/>
            </a:stretch>
          </a:blipFill>
        </p:spPr>
      </p:sp>
      <p:sp>
        <p:nvSpPr>
          <p:cNvPr name="Freeform 21" id="21"/>
          <p:cNvSpPr/>
          <p:nvPr/>
        </p:nvSpPr>
        <p:spPr>
          <a:xfrm flipH="false" flipV="false" rot="0">
            <a:off x="6277638" y="1752473"/>
            <a:ext cx="4127137" cy="875011"/>
          </a:xfrm>
          <a:custGeom>
            <a:avLst/>
            <a:gdLst/>
            <a:ahLst/>
            <a:cxnLst/>
            <a:rect r="r" b="b" t="t" l="l"/>
            <a:pathLst>
              <a:path h="875011" w="4127137">
                <a:moveTo>
                  <a:pt x="0" y="0"/>
                </a:moveTo>
                <a:lnTo>
                  <a:pt x="4127137" y="0"/>
                </a:lnTo>
                <a:lnTo>
                  <a:pt x="4127137" y="875011"/>
                </a:lnTo>
                <a:lnTo>
                  <a:pt x="0" y="875011"/>
                </a:lnTo>
                <a:lnTo>
                  <a:pt x="0" y="0"/>
                </a:lnTo>
                <a:close/>
              </a:path>
            </a:pathLst>
          </a:custGeom>
          <a:blipFill>
            <a:blip r:embed="rId12"/>
            <a:stretch>
              <a:fillRect l="0" t="0" r="0" b="0"/>
            </a:stretch>
          </a:blipFill>
        </p:spPr>
      </p:sp>
      <p:sp>
        <p:nvSpPr>
          <p:cNvPr name="TextBox 22" id="22"/>
          <p:cNvSpPr txBox="true"/>
          <p:nvPr/>
        </p:nvSpPr>
        <p:spPr>
          <a:xfrm rot="0">
            <a:off x="0" y="14922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B. IMAGE DATASET LOADING AND RESCALE</a:t>
            </a:r>
          </a:p>
        </p:txBody>
      </p:sp>
      <p:sp>
        <p:nvSpPr>
          <p:cNvPr name="TextBox 23" id="23"/>
          <p:cNvSpPr txBox="true"/>
          <p:nvPr/>
        </p:nvSpPr>
        <p:spPr>
          <a:xfrm rot="0">
            <a:off x="334214" y="1247851"/>
            <a:ext cx="8647570"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3) PEMBAGIAN DATA KEDALAM BATCH</a:t>
            </a:r>
          </a:p>
        </p:txBody>
      </p:sp>
      <p:sp>
        <p:nvSpPr>
          <p:cNvPr name="TextBox 24" id="24"/>
          <p:cNvSpPr txBox="true"/>
          <p:nvPr/>
        </p:nvSpPr>
        <p:spPr>
          <a:xfrm rot="0">
            <a:off x="334214" y="6931242"/>
            <a:ext cx="8647570"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4) NORMALISASI DATA</a:t>
            </a:r>
          </a:p>
        </p:txBody>
      </p:sp>
      <p:sp>
        <p:nvSpPr>
          <p:cNvPr name="TextBox 25" id="25"/>
          <p:cNvSpPr txBox="true"/>
          <p:nvPr/>
        </p:nvSpPr>
        <p:spPr>
          <a:xfrm rot="0">
            <a:off x="366481" y="8879063"/>
            <a:ext cx="17304859" cy="95250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Normalisasi data berlangsung dengan mengubah skala data ke dalam rentang 0.0 hingga 1.0 dengan cara membagi nilai pixel gambar dengan 255.0 (nilai maksimum pixel). </a:t>
            </a:r>
            <a:r>
              <a:rPr lang="en-US" sz="2100">
                <a:solidFill>
                  <a:srgbClr val="545454"/>
                </a:solidFill>
                <a:latin typeface="DM Sans Bold"/>
              </a:rPr>
              <a:t>data.map</a:t>
            </a:r>
            <a:r>
              <a:rPr lang="en-US" sz="2100">
                <a:solidFill>
                  <a:srgbClr val="545454"/>
                </a:solidFill>
                <a:latin typeface="DM Sans"/>
              </a:rPr>
              <a:t> digunakan untuk menerapkan transformasi pada setiap elemen dataset. lambda x,y : (x/255.0 , y) berfungsi untuk membagi setiap pixel gambar (x) dengan 255.00 . Dengan normalisasi, model bisa mempelajari data dengan lebih baik.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648401" y="-521249"/>
            <a:ext cx="639599" cy="639599"/>
          </a:xfrm>
          <a:custGeom>
            <a:avLst/>
            <a:gdLst/>
            <a:ahLst/>
            <a:cxnLst/>
            <a:rect r="r" b="b" t="t" l="l"/>
            <a:pathLst>
              <a:path h="639599" w="639599">
                <a:moveTo>
                  <a:pt x="0" y="0"/>
                </a:moveTo>
                <a:lnTo>
                  <a:pt x="639599" y="0"/>
                </a:lnTo>
                <a:lnTo>
                  <a:pt x="639599" y="639600"/>
                </a:lnTo>
                <a:lnTo>
                  <a:pt x="0" y="63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7648401" y="853200"/>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08801" y="-521249"/>
            <a:ext cx="639599" cy="639599"/>
          </a:xfrm>
          <a:custGeom>
            <a:avLst/>
            <a:gdLst/>
            <a:ahLst/>
            <a:cxnLst/>
            <a:rect r="r" b="b" t="t" l="l"/>
            <a:pathLst>
              <a:path h="639599" w="639599">
                <a:moveTo>
                  <a:pt x="0" y="0"/>
                </a:moveTo>
                <a:lnTo>
                  <a:pt x="639600" y="0"/>
                </a:lnTo>
                <a:lnTo>
                  <a:pt x="639600" y="639600"/>
                </a:lnTo>
                <a:lnTo>
                  <a:pt x="0" y="63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7008801" y="853200"/>
            <a:ext cx="639599" cy="639599"/>
          </a:xfrm>
          <a:custGeom>
            <a:avLst/>
            <a:gdLst/>
            <a:ahLst/>
            <a:cxnLst/>
            <a:rect r="r" b="b" t="t" l="l"/>
            <a:pathLst>
              <a:path h="639599" w="639599">
                <a:moveTo>
                  <a:pt x="0" y="0"/>
                </a:moveTo>
                <a:lnTo>
                  <a:pt x="639600" y="0"/>
                </a:lnTo>
                <a:lnTo>
                  <a:pt x="639600" y="639599"/>
                </a:lnTo>
                <a:lnTo>
                  <a:pt x="0" y="63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0800000">
            <a:off x="16369202" y="853200"/>
            <a:ext cx="639599" cy="639599"/>
          </a:xfrm>
          <a:custGeom>
            <a:avLst/>
            <a:gdLst/>
            <a:ahLst/>
            <a:cxnLst/>
            <a:rect r="r" b="b" t="t" l="l"/>
            <a:pathLst>
              <a:path h="639599" w="639599">
                <a:moveTo>
                  <a:pt x="639599" y="639599"/>
                </a:moveTo>
                <a:lnTo>
                  <a:pt x="0" y="639599"/>
                </a:lnTo>
                <a:lnTo>
                  <a:pt x="0" y="0"/>
                </a:lnTo>
                <a:lnTo>
                  <a:pt x="639599" y="0"/>
                </a:lnTo>
                <a:lnTo>
                  <a:pt x="639599" y="63959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5400000">
            <a:off x="15032022" y="-521249"/>
            <a:ext cx="639599" cy="639599"/>
          </a:xfrm>
          <a:custGeom>
            <a:avLst/>
            <a:gdLst/>
            <a:ahLst/>
            <a:cxnLst/>
            <a:rect r="r" b="b" t="t" l="l"/>
            <a:pathLst>
              <a:path h="639599" w="639599">
                <a:moveTo>
                  <a:pt x="639599" y="639600"/>
                </a:moveTo>
                <a:lnTo>
                  <a:pt x="0" y="639600"/>
                </a:lnTo>
                <a:lnTo>
                  <a:pt x="0" y="0"/>
                </a:lnTo>
                <a:lnTo>
                  <a:pt x="639599" y="0"/>
                </a:lnTo>
                <a:lnTo>
                  <a:pt x="639599" y="6396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4571" y="8764801"/>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9298682"/>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0" y="9818850"/>
            <a:ext cx="520167" cy="520167"/>
          </a:xfrm>
          <a:custGeom>
            <a:avLst/>
            <a:gdLst/>
            <a:ahLst/>
            <a:cxnLst/>
            <a:rect r="r" b="b" t="t" l="l"/>
            <a:pathLst>
              <a:path h="520167" w="520167">
                <a:moveTo>
                  <a:pt x="0" y="0"/>
                </a:moveTo>
                <a:lnTo>
                  <a:pt x="520167" y="0"/>
                </a:lnTo>
                <a:lnTo>
                  <a:pt x="520167" y="520167"/>
                </a:lnTo>
                <a:lnTo>
                  <a:pt x="0" y="520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520167" y="9818850"/>
            <a:ext cx="520167" cy="520167"/>
          </a:xfrm>
          <a:custGeom>
            <a:avLst/>
            <a:gdLst/>
            <a:ahLst/>
            <a:cxnLst/>
            <a:rect r="r" b="b" t="t" l="l"/>
            <a:pathLst>
              <a:path h="520167" w="520167">
                <a:moveTo>
                  <a:pt x="0" y="0"/>
                </a:moveTo>
                <a:lnTo>
                  <a:pt x="520168" y="0"/>
                </a:lnTo>
                <a:lnTo>
                  <a:pt x="520168" y="520167"/>
                </a:lnTo>
                <a:lnTo>
                  <a:pt x="0" y="52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1594253" y="9832564"/>
            <a:ext cx="520167" cy="520167"/>
          </a:xfrm>
          <a:custGeom>
            <a:avLst/>
            <a:gdLst/>
            <a:ahLst/>
            <a:cxnLst/>
            <a:rect r="r" b="b" t="t" l="l"/>
            <a:pathLst>
              <a:path h="520167" w="520167">
                <a:moveTo>
                  <a:pt x="0" y="0"/>
                </a:moveTo>
                <a:lnTo>
                  <a:pt x="520168" y="0"/>
                </a:lnTo>
                <a:lnTo>
                  <a:pt x="520168" y="520168"/>
                </a:lnTo>
                <a:lnTo>
                  <a:pt x="0" y="520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114421" y="9832564"/>
            <a:ext cx="520167" cy="520167"/>
          </a:xfrm>
          <a:custGeom>
            <a:avLst/>
            <a:gdLst/>
            <a:ahLst/>
            <a:cxnLst/>
            <a:rect r="r" b="b" t="t" l="l"/>
            <a:pathLst>
              <a:path h="520167" w="520167">
                <a:moveTo>
                  <a:pt x="0" y="0"/>
                </a:moveTo>
                <a:lnTo>
                  <a:pt x="520167" y="0"/>
                </a:lnTo>
                <a:lnTo>
                  <a:pt x="520167" y="520168"/>
                </a:lnTo>
                <a:lnTo>
                  <a:pt x="0" y="520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2700000">
            <a:off x="14381224" y="7574679"/>
            <a:ext cx="7415398" cy="3565095"/>
            <a:chOff x="0" y="0"/>
            <a:chExt cx="660400" cy="317500"/>
          </a:xfrm>
        </p:grpSpPr>
        <p:sp>
          <p:nvSpPr>
            <p:cNvPr name="Freeform 15" id="1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6" id="1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7" id="17"/>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18" id="18"/>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19" id="19"/>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20" id="20"/>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21" id="21"/>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22" id="22"/>
          <p:cNvGrpSpPr/>
          <p:nvPr/>
        </p:nvGrpSpPr>
        <p:grpSpPr>
          <a:xfrm rot="2700000">
            <a:off x="-1376391" y="-3093321"/>
            <a:ext cx="7415398" cy="3565095"/>
            <a:chOff x="0" y="0"/>
            <a:chExt cx="660400" cy="317500"/>
          </a:xfrm>
        </p:grpSpPr>
        <p:sp>
          <p:nvSpPr>
            <p:cNvPr name="Freeform 23" id="2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4" id="2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5" id="25"/>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26" id="26"/>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27" id="27"/>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28" id="28"/>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29" id="29"/>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30" id="30"/>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31" id="31"/>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32" id="32"/>
          <p:cNvSpPr/>
          <p:nvPr/>
        </p:nvSpPr>
        <p:spPr>
          <a:xfrm>
            <a:off x="-2509797" y="905760"/>
            <a:ext cx="2628598" cy="2671969"/>
          </a:xfrm>
          <a:prstGeom prst="line">
            <a:avLst/>
          </a:prstGeom>
          <a:ln cap="flat" w="28575">
            <a:solidFill>
              <a:srgbClr val="D9D9D9"/>
            </a:solidFill>
            <a:prstDash val="solid"/>
            <a:headEnd type="none" len="sm" w="sm"/>
            <a:tailEnd type="none" len="sm" w="sm"/>
          </a:ln>
        </p:spPr>
      </p:sp>
      <p:grpSp>
        <p:nvGrpSpPr>
          <p:cNvPr name="Group 33" id="33"/>
          <p:cNvGrpSpPr/>
          <p:nvPr/>
        </p:nvGrpSpPr>
        <p:grpSpPr>
          <a:xfrm rot="0">
            <a:off x="499175" y="2180999"/>
            <a:ext cx="8644825" cy="7710321"/>
            <a:chOff x="0" y="0"/>
            <a:chExt cx="2276826" cy="2030702"/>
          </a:xfrm>
        </p:grpSpPr>
        <p:sp>
          <p:nvSpPr>
            <p:cNvPr name="Freeform 34" id="34"/>
            <p:cNvSpPr/>
            <p:nvPr/>
          </p:nvSpPr>
          <p:spPr>
            <a:xfrm flipH="false" flipV="false" rot="0">
              <a:off x="0" y="0"/>
              <a:ext cx="2276827" cy="2030702"/>
            </a:xfrm>
            <a:custGeom>
              <a:avLst/>
              <a:gdLst/>
              <a:ahLst/>
              <a:cxnLst/>
              <a:rect r="r" b="b" t="t" l="l"/>
              <a:pathLst>
                <a:path h="2030702" w="2276827">
                  <a:moveTo>
                    <a:pt x="0" y="0"/>
                  </a:moveTo>
                  <a:lnTo>
                    <a:pt x="2276827" y="0"/>
                  </a:lnTo>
                  <a:lnTo>
                    <a:pt x="2276827" y="2030702"/>
                  </a:lnTo>
                  <a:lnTo>
                    <a:pt x="0" y="2030702"/>
                  </a:lnTo>
                  <a:close/>
                </a:path>
              </a:pathLst>
            </a:custGeom>
            <a:solidFill>
              <a:srgbClr val="000000">
                <a:alpha val="0"/>
              </a:srgbClr>
            </a:solidFill>
            <a:ln w="85725" cap="sq">
              <a:solidFill>
                <a:srgbClr val="00BF63"/>
              </a:solidFill>
              <a:prstDash val="solid"/>
              <a:miter/>
            </a:ln>
          </p:spPr>
        </p:sp>
        <p:sp>
          <p:nvSpPr>
            <p:cNvPr name="TextBox 35" id="35"/>
            <p:cNvSpPr txBox="true"/>
            <p:nvPr/>
          </p:nvSpPr>
          <p:spPr>
            <a:xfrm>
              <a:off x="0" y="19050"/>
              <a:ext cx="2276826" cy="2011652"/>
            </a:xfrm>
            <a:prstGeom prst="rect">
              <a:avLst/>
            </a:prstGeom>
          </p:spPr>
          <p:txBody>
            <a:bodyPr anchor="ctr" rtlCol="false" tIns="50800" lIns="50800" bIns="50800" rIns="50800"/>
            <a:lstStyle/>
            <a:p>
              <a:pPr algn="ctr">
                <a:lnSpc>
                  <a:spcPts val="2553"/>
                </a:lnSpc>
              </a:pPr>
            </a:p>
          </p:txBody>
        </p:sp>
      </p:grpSp>
      <p:grpSp>
        <p:nvGrpSpPr>
          <p:cNvPr name="Group 36" id="36"/>
          <p:cNvGrpSpPr/>
          <p:nvPr/>
        </p:nvGrpSpPr>
        <p:grpSpPr>
          <a:xfrm rot="0">
            <a:off x="9353550" y="2180999"/>
            <a:ext cx="8466655" cy="7710321"/>
            <a:chOff x="0" y="0"/>
            <a:chExt cx="2229901" cy="2030702"/>
          </a:xfrm>
        </p:grpSpPr>
        <p:sp>
          <p:nvSpPr>
            <p:cNvPr name="Freeform 37" id="37"/>
            <p:cNvSpPr/>
            <p:nvPr/>
          </p:nvSpPr>
          <p:spPr>
            <a:xfrm flipH="false" flipV="false" rot="0">
              <a:off x="0" y="0"/>
              <a:ext cx="2229901" cy="2030702"/>
            </a:xfrm>
            <a:custGeom>
              <a:avLst/>
              <a:gdLst/>
              <a:ahLst/>
              <a:cxnLst/>
              <a:rect r="r" b="b" t="t" l="l"/>
              <a:pathLst>
                <a:path h="2030702" w="2229901">
                  <a:moveTo>
                    <a:pt x="0" y="0"/>
                  </a:moveTo>
                  <a:lnTo>
                    <a:pt x="2229901" y="0"/>
                  </a:lnTo>
                  <a:lnTo>
                    <a:pt x="2229901" y="2030702"/>
                  </a:lnTo>
                  <a:lnTo>
                    <a:pt x="0" y="2030702"/>
                  </a:lnTo>
                  <a:close/>
                </a:path>
              </a:pathLst>
            </a:custGeom>
            <a:solidFill>
              <a:srgbClr val="000000">
                <a:alpha val="0"/>
              </a:srgbClr>
            </a:solidFill>
            <a:ln w="85725" cap="sq">
              <a:solidFill>
                <a:srgbClr val="00BF63"/>
              </a:solidFill>
              <a:prstDash val="solid"/>
              <a:miter/>
            </a:ln>
          </p:spPr>
        </p:sp>
        <p:sp>
          <p:nvSpPr>
            <p:cNvPr name="TextBox 38" id="38"/>
            <p:cNvSpPr txBox="true"/>
            <p:nvPr/>
          </p:nvSpPr>
          <p:spPr>
            <a:xfrm>
              <a:off x="0" y="19050"/>
              <a:ext cx="2229901" cy="2011652"/>
            </a:xfrm>
            <a:prstGeom prst="rect">
              <a:avLst/>
            </a:prstGeom>
          </p:spPr>
          <p:txBody>
            <a:bodyPr anchor="ctr" rtlCol="false" tIns="50800" lIns="50800" bIns="50800" rIns="50800"/>
            <a:lstStyle/>
            <a:p>
              <a:pPr algn="ctr">
                <a:lnSpc>
                  <a:spcPts val="2553"/>
                </a:lnSpc>
              </a:pPr>
            </a:p>
          </p:txBody>
        </p:sp>
      </p:grpSp>
      <p:sp>
        <p:nvSpPr>
          <p:cNvPr name="Freeform 39" id="39"/>
          <p:cNvSpPr/>
          <p:nvPr/>
        </p:nvSpPr>
        <p:spPr>
          <a:xfrm flipH="false" flipV="false" rot="0">
            <a:off x="779371" y="2360885"/>
            <a:ext cx="6097545" cy="1433747"/>
          </a:xfrm>
          <a:custGeom>
            <a:avLst/>
            <a:gdLst/>
            <a:ahLst/>
            <a:cxnLst/>
            <a:rect r="r" b="b" t="t" l="l"/>
            <a:pathLst>
              <a:path h="1433747" w="6097545">
                <a:moveTo>
                  <a:pt x="0" y="0"/>
                </a:moveTo>
                <a:lnTo>
                  <a:pt x="6097546" y="0"/>
                </a:lnTo>
                <a:lnTo>
                  <a:pt x="6097546" y="1433747"/>
                </a:lnTo>
                <a:lnTo>
                  <a:pt x="0" y="1433747"/>
                </a:lnTo>
                <a:lnTo>
                  <a:pt x="0" y="0"/>
                </a:lnTo>
                <a:close/>
              </a:path>
            </a:pathLst>
          </a:custGeom>
          <a:blipFill>
            <a:blip r:embed="rId10"/>
            <a:stretch>
              <a:fillRect l="0" t="0" r="0" b="0"/>
            </a:stretch>
          </a:blipFill>
        </p:spPr>
      </p:sp>
      <p:sp>
        <p:nvSpPr>
          <p:cNvPr name="Freeform 40" id="40"/>
          <p:cNvSpPr/>
          <p:nvPr/>
        </p:nvSpPr>
        <p:spPr>
          <a:xfrm flipH="false" flipV="false" rot="0">
            <a:off x="9568381" y="2319359"/>
            <a:ext cx="7551998" cy="1251635"/>
          </a:xfrm>
          <a:custGeom>
            <a:avLst/>
            <a:gdLst/>
            <a:ahLst/>
            <a:cxnLst/>
            <a:rect r="r" b="b" t="t" l="l"/>
            <a:pathLst>
              <a:path h="1251635" w="7551998">
                <a:moveTo>
                  <a:pt x="0" y="0"/>
                </a:moveTo>
                <a:lnTo>
                  <a:pt x="7551998" y="0"/>
                </a:lnTo>
                <a:lnTo>
                  <a:pt x="7551998" y="1251635"/>
                </a:lnTo>
                <a:lnTo>
                  <a:pt x="0" y="1251635"/>
                </a:lnTo>
                <a:lnTo>
                  <a:pt x="0" y="0"/>
                </a:lnTo>
                <a:close/>
              </a:path>
            </a:pathLst>
          </a:custGeom>
          <a:blipFill>
            <a:blip r:embed="rId11"/>
            <a:stretch>
              <a:fillRect l="0" t="0" r="0" b="0"/>
            </a:stretch>
          </a:blipFill>
        </p:spPr>
      </p:sp>
      <p:sp>
        <p:nvSpPr>
          <p:cNvPr name="TextBox 41" id="41"/>
          <p:cNvSpPr txBox="true"/>
          <p:nvPr/>
        </p:nvSpPr>
        <p:spPr>
          <a:xfrm rot="0">
            <a:off x="0" y="1174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B. IMAGE DATASET LOADING AND RESCALE</a:t>
            </a:r>
          </a:p>
        </p:txBody>
      </p:sp>
      <p:sp>
        <p:nvSpPr>
          <p:cNvPr name="TextBox 42" id="42"/>
          <p:cNvSpPr txBox="true"/>
          <p:nvPr/>
        </p:nvSpPr>
        <p:spPr>
          <a:xfrm rot="0">
            <a:off x="347819" y="1140621"/>
            <a:ext cx="14995060"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5) BAGI DATA MENJADI TRAIN, VALIDATION, DAN TEST DENGAN RASIO 80:10:10</a:t>
            </a:r>
          </a:p>
        </p:txBody>
      </p:sp>
      <p:sp>
        <p:nvSpPr>
          <p:cNvPr name="TextBox 43" id="43"/>
          <p:cNvSpPr txBox="true"/>
          <p:nvPr/>
        </p:nvSpPr>
        <p:spPr>
          <a:xfrm rot="0">
            <a:off x="524739" y="1750222"/>
            <a:ext cx="6912524" cy="373380"/>
          </a:xfrm>
          <a:prstGeom prst="rect">
            <a:avLst/>
          </a:prstGeom>
        </p:spPr>
        <p:txBody>
          <a:bodyPr anchor="t" rtlCol="false" tIns="0" lIns="0" bIns="0" rIns="0">
            <a:spAutoFit/>
          </a:bodyPr>
          <a:lstStyle/>
          <a:p>
            <a:pPr algn="l">
              <a:lnSpc>
                <a:spcPts val="2700"/>
              </a:lnSpc>
            </a:pPr>
            <a:r>
              <a:rPr lang="en-US" sz="2700">
                <a:solidFill>
                  <a:srgbClr val="00BF63"/>
                </a:solidFill>
                <a:latin typeface="Kollektif Bold"/>
              </a:rPr>
              <a:t>MENGHITUNG UKURAN SETIAP SUBSET</a:t>
            </a:r>
          </a:p>
        </p:txBody>
      </p:sp>
      <p:sp>
        <p:nvSpPr>
          <p:cNvPr name="TextBox 44" id="44"/>
          <p:cNvSpPr txBox="true"/>
          <p:nvPr/>
        </p:nvSpPr>
        <p:spPr>
          <a:xfrm rot="0">
            <a:off x="10907681" y="1807619"/>
            <a:ext cx="6912524" cy="373380"/>
          </a:xfrm>
          <a:prstGeom prst="rect">
            <a:avLst/>
          </a:prstGeom>
        </p:spPr>
        <p:txBody>
          <a:bodyPr anchor="t" rtlCol="false" tIns="0" lIns="0" bIns="0" rIns="0">
            <a:spAutoFit/>
          </a:bodyPr>
          <a:lstStyle/>
          <a:p>
            <a:pPr algn="r">
              <a:lnSpc>
                <a:spcPts val="2700"/>
              </a:lnSpc>
            </a:pPr>
            <a:r>
              <a:rPr lang="en-US" sz="2700">
                <a:solidFill>
                  <a:srgbClr val="00BF63"/>
                </a:solidFill>
                <a:latin typeface="Kollektif Bold"/>
              </a:rPr>
              <a:t>PEMBAGIAN DATASET</a:t>
            </a:r>
          </a:p>
        </p:txBody>
      </p:sp>
      <p:sp>
        <p:nvSpPr>
          <p:cNvPr name="TextBox 45" id="45"/>
          <p:cNvSpPr txBox="true"/>
          <p:nvPr/>
        </p:nvSpPr>
        <p:spPr>
          <a:xfrm rot="0">
            <a:off x="781577" y="3984154"/>
            <a:ext cx="8080020" cy="4410075"/>
          </a:xfrm>
          <a:prstGeom prst="rect">
            <a:avLst/>
          </a:prstGeom>
        </p:spPr>
        <p:txBody>
          <a:bodyPr anchor="t" rtlCol="false" tIns="0" lIns="0" bIns="0" rIns="0">
            <a:spAutoFit/>
          </a:bodyPr>
          <a:lstStyle/>
          <a:p>
            <a:pPr algn="just">
              <a:lnSpc>
                <a:spcPts val="2519"/>
              </a:lnSpc>
            </a:pPr>
            <a:r>
              <a:rPr lang="en-US" sz="2099">
                <a:solidFill>
                  <a:srgbClr val="759350"/>
                </a:solidFill>
                <a:latin typeface="DM Sans Bold"/>
              </a:rPr>
              <a:t>train_size = int(len(data) * 0.8)</a:t>
            </a:r>
          </a:p>
          <a:p>
            <a:pPr algn="just">
              <a:lnSpc>
                <a:spcPts val="2519"/>
              </a:lnSpc>
            </a:pPr>
            <a:r>
              <a:rPr lang="en-US" sz="2099">
                <a:solidFill>
                  <a:srgbClr val="545454"/>
                </a:solidFill>
                <a:latin typeface="DM Sans"/>
              </a:rPr>
              <a:t>Menghitung jumlah sampel yang akan digunakan untuk training set, dalam hal ini 80% dari total seluruh data yang dibagi kedalam 16 batch (total data = 792 , batch = 16, train size = 40) . </a:t>
            </a:r>
          </a:p>
          <a:p>
            <a:pPr algn="just">
              <a:lnSpc>
                <a:spcPts val="2519"/>
              </a:lnSpc>
            </a:pPr>
          </a:p>
          <a:p>
            <a:pPr algn="just">
              <a:lnSpc>
                <a:spcPts val="2519"/>
              </a:lnSpc>
            </a:pPr>
            <a:r>
              <a:rPr lang="en-US" sz="2099">
                <a:solidFill>
                  <a:srgbClr val="759350"/>
                </a:solidFill>
                <a:latin typeface="DM Sans Bold"/>
              </a:rPr>
              <a:t>val_size = int(len(data) * 0.1)</a:t>
            </a:r>
          </a:p>
          <a:p>
            <a:pPr algn="just">
              <a:lnSpc>
                <a:spcPts val="2519"/>
              </a:lnSpc>
            </a:pPr>
            <a:r>
              <a:rPr lang="en-US" sz="2099">
                <a:solidFill>
                  <a:srgbClr val="545454"/>
                </a:solidFill>
                <a:latin typeface="DM Sans"/>
              </a:rPr>
              <a:t>Menghitung jumlah sampel yang akan digunakan untuk validation set, dalam hal ini 10% dari total seluruh data dibagi 16 batch (total data = 792, batch = 16, val size = 5).</a:t>
            </a:r>
          </a:p>
          <a:p>
            <a:pPr algn="just">
              <a:lnSpc>
                <a:spcPts val="2519"/>
              </a:lnSpc>
            </a:pPr>
          </a:p>
          <a:p>
            <a:pPr algn="just">
              <a:lnSpc>
                <a:spcPts val="2519"/>
              </a:lnSpc>
            </a:pPr>
            <a:r>
              <a:rPr lang="en-US" sz="2099">
                <a:solidFill>
                  <a:srgbClr val="759350"/>
                </a:solidFill>
                <a:latin typeface="DM Sans Bold"/>
              </a:rPr>
              <a:t>test_size = int(len(data) * 0.1)</a:t>
            </a:r>
          </a:p>
          <a:p>
            <a:pPr algn="just">
              <a:lnSpc>
                <a:spcPts val="2519"/>
              </a:lnSpc>
            </a:pPr>
            <a:r>
              <a:rPr lang="en-US" sz="2099">
                <a:solidFill>
                  <a:srgbClr val="545454"/>
                </a:solidFill>
                <a:latin typeface="DM Sans"/>
              </a:rPr>
              <a:t>Menghitung jumlah sampel yang akan digunakan untuk testing set, dalam hal ini 10% dari total seluruh data dibagi 16 batch(total data = 792, batch = 16, test size = 5).</a:t>
            </a:r>
          </a:p>
        </p:txBody>
      </p:sp>
      <p:sp>
        <p:nvSpPr>
          <p:cNvPr name="TextBox 46" id="46"/>
          <p:cNvSpPr txBox="true"/>
          <p:nvPr/>
        </p:nvSpPr>
        <p:spPr>
          <a:xfrm rot="0">
            <a:off x="9568381" y="3656719"/>
            <a:ext cx="8080020" cy="5038725"/>
          </a:xfrm>
          <a:prstGeom prst="rect">
            <a:avLst/>
          </a:prstGeom>
        </p:spPr>
        <p:txBody>
          <a:bodyPr anchor="t" rtlCol="false" tIns="0" lIns="0" bIns="0" rIns="0">
            <a:spAutoFit/>
          </a:bodyPr>
          <a:lstStyle/>
          <a:p>
            <a:pPr algn="just">
              <a:lnSpc>
                <a:spcPts val="2519"/>
              </a:lnSpc>
            </a:pPr>
            <a:r>
              <a:rPr lang="en-US" sz="2099">
                <a:solidFill>
                  <a:srgbClr val="759350"/>
                </a:solidFill>
                <a:latin typeface="DM Sans Bold"/>
              </a:rPr>
              <a:t>train = data.take(train_size)</a:t>
            </a:r>
          </a:p>
          <a:p>
            <a:pPr algn="just">
              <a:lnSpc>
                <a:spcPts val="2519"/>
              </a:lnSpc>
            </a:pPr>
            <a:r>
              <a:rPr lang="en-US" sz="2099">
                <a:solidFill>
                  <a:srgbClr val="545454"/>
                </a:solidFill>
                <a:latin typeface="DM Sans"/>
              </a:rPr>
              <a:t>Dataset yang terdapat pada variabel ‘data’ diambil sebanyak jumlah train_size (dalam hal ini 80% data pertama) dan disimpan ke dalam variabel train untuk training.</a:t>
            </a:r>
          </a:p>
          <a:p>
            <a:pPr algn="just">
              <a:lnSpc>
                <a:spcPts val="2519"/>
              </a:lnSpc>
            </a:pPr>
          </a:p>
          <a:p>
            <a:pPr algn="just">
              <a:lnSpc>
                <a:spcPts val="2519"/>
              </a:lnSpc>
            </a:pPr>
            <a:r>
              <a:rPr lang="en-US" sz="2099">
                <a:solidFill>
                  <a:srgbClr val="759350"/>
                </a:solidFill>
                <a:latin typeface="DM Sans Bold"/>
              </a:rPr>
              <a:t>val = data.skip(train_size).take(val_size)</a:t>
            </a:r>
          </a:p>
          <a:p>
            <a:pPr algn="just">
              <a:lnSpc>
                <a:spcPts val="2519"/>
              </a:lnSpc>
            </a:pPr>
            <a:r>
              <a:rPr lang="en-US" sz="2099">
                <a:solidFill>
                  <a:srgbClr val="545454"/>
                </a:solidFill>
                <a:latin typeface="DM Sans"/>
              </a:rPr>
              <a:t>Dataset yang terdapat pada variabel ‘data’ diambil sebanyak jumlah val_size, dengan melewatkan 80% data pertama (dalam hal ini 10% data berikutnya setelah train_size) dan disimpan ke dalam variabel val untuk validation.</a:t>
            </a:r>
          </a:p>
          <a:p>
            <a:pPr algn="just">
              <a:lnSpc>
                <a:spcPts val="2519"/>
              </a:lnSpc>
            </a:pPr>
          </a:p>
          <a:p>
            <a:pPr algn="just">
              <a:lnSpc>
                <a:spcPts val="2519"/>
              </a:lnSpc>
            </a:pPr>
            <a:r>
              <a:rPr lang="en-US" sz="2099">
                <a:solidFill>
                  <a:srgbClr val="759350"/>
                </a:solidFill>
                <a:latin typeface="DM Sans Bold"/>
              </a:rPr>
              <a:t>test = data.skip(train_size+val_size).take(test_size)</a:t>
            </a:r>
          </a:p>
          <a:p>
            <a:pPr algn="just">
              <a:lnSpc>
                <a:spcPts val="2519"/>
              </a:lnSpc>
            </a:pPr>
            <a:r>
              <a:rPr lang="en-US" sz="2099">
                <a:solidFill>
                  <a:srgbClr val="545454"/>
                </a:solidFill>
                <a:latin typeface="DM Sans"/>
              </a:rPr>
              <a:t>Dataset yang terdapat pada variabel ‘data’ diambil sebanyak jumlah test_size, dengan melewatkan 80% + 10% data pertama (dalam hal ini 10% data berikutnya setelah train_size + val_size) dan disimpan ke dalam variabel test untuk testing.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80579" y="906193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593" y="8318458"/>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6593" y="9889196"/>
            <a:ext cx="684383" cy="684383"/>
          </a:xfrm>
          <a:custGeom>
            <a:avLst/>
            <a:gdLst/>
            <a:ahLst/>
            <a:cxnLst/>
            <a:rect r="r" b="b" t="t" l="l"/>
            <a:pathLst>
              <a:path h="684383" w="684383">
                <a:moveTo>
                  <a:pt x="0" y="0"/>
                </a:moveTo>
                <a:lnTo>
                  <a:pt x="684383" y="0"/>
                </a:lnTo>
                <a:lnTo>
                  <a:pt x="684383" y="684383"/>
                </a:lnTo>
                <a:lnTo>
                  <a:pt x="0" y="684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6573" y="9940819"/>
            <a:ext cx="581136" cy="581136"/>
          </a:xfrm>
          <a:custGeom>
            <a:avLst/>
            <a:gdLst/>
            <a:ahLst/>
            <a:cxnLst/>
            <a:rect r="r" b="b" t="t" l="l"/>
            <a:pathLst>
              <a:path h="581136" w="581136">
                <a:moveTo>
                  <a:pt x="0" y="0"/>
                </a:moveTo>
                <a:lnTo>
                  <a:pt x="581136" y="0"/>
                </a:lnTo>
                <a:lnTo>
                  <a:pt x="581136" y="581137"/>
                </a:lnTo>
                <a:lnTo>
                  <a:pt x="0" y="581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704538" y="9138184"/>
            <a:ext cx="583462" cy="583462"/>
          </a:xfrm>
          <a:custGeom>
            <a:avLst/>
            <a:gdLst/>
            <a:ahLst/>
            <a:cxnLst/>
            <a:rect r="r" b="b" t="t" l="l"/>
            <a:pathLst>
              <a:path h="583462" w="583462">
                <a:moveTo>
                  <a:pt x="0" y="0"/>
                </a:moveTo>
                <a:lnTo>
                  <a:pt x="583462" y="0"/>
                </a:lnTo>
                <a:lnTo>
                  <a:pt x="583462" y="583461"/>
                </a:lnTo>
                <a:lnTo>
                  <a:pt x="0" y="583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704538" y="9721645"/>
            <a:ext cx="583462" cy="583462"/>
          </a:xfrm>
          <a:custGeom>
            <a:avLst/>
            <a:gdLst/>
            <a:ahLst/>
            <a:cxnLst/>
            <a:rect r="r" b="b" t="t" l="l"/>
            <a:pathLst>
              <a:path h="583462" w="583462">
                <a:moveTo>
                  <a:pt x="0" y="0"/>
                </a:moveTo>
                <a:lnTo>
                  <a:pt x="583462" y="0"/>
                </a:lnTo>
                <a:lnTo>
                  <a:pt x="583462" y="583462"/>
                </a:lnTo>
                <a:lnTo>
                  <a:pt x="0" y="58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746096" y="7835918"/>
            <a:ext cx="583462" cy="583462"/>
          </a:xfrm>
          <a:custGeom>
            <a:avLst/>
            <a:gdLst/>
            <a:ahLst/>
            <a:cxnLst/>
            <a:rect r="r" b="b" t="t" l="l"/>
            <a:pathLst>
              <a:path h="583462" w="583462">
                <a:moveTo>
                  <a:pt x="0" y="0"/>
                </a:moveTo>
                <a:lnTo>
                  <a:pt x="583461" y="0"/>
                </a:lnTo>
                <a:lnTo>
                  <a:pt x="583461" y="583461"/>
                </a:lnTo>
                <a:lnTo>
                  <a:pt x="0" y="583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7746096" y="8419379"/>
            <a:ext cx="583462" cy="583462"/>
          </a:xfrm>
          <a:custGeom>
            <a:avLst/>
            <a:gdLst/>
            <a:ahLst/>
            <a:cxnLst/>
            <a:rect r="r" b="b" t="t" l="l"/>
            <a:pathLst>
              <a:path h="583462" w="583462">
                <a:moveTo>
                  <a:pt x="0" y="0"/>
                </a:moveTo>
                <a:lnTo>
                  <a:pt x="583461" y="0"/>
                </a:lnTo>
                <a:lnTo>
                  <a:pt x="583461" y="583462"/>
                </a:lnTo>
                <a:lnTo>
                  <a:pt x="0" y="5834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16537615" y="9913207"/>
            <a:ext cx="583462" cy="583462"/>
          </a:xfrm>
          <a:custGeom>
            <a:avLst/>
            <a:gdLst/>
            <a:ahLst/>
            <a:cxnLst/>
            <a:rect r="r" b="b" t="t" l="l"/>
            <a:pathLst>
              <a:path h="583462" w="583462">
                <a:moveTo>
                  <a:pt x="0" y="0"/>
                </a:moveTo>
                <a:lnTo>
                  <a:pt x="583462" y="0"/>
                </a:lnTo>
                <a:lnTo>
                  <a:pt x="583462" y="583462"/>
                </a:lnTo>
                <a:lnTo>
                  <a:pt x="0" y="583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5400000">
            <a:off x="15901261" y="9913207"/>
            <a:ext cx="583462" cy="583462"/>
          </a:xfrm>
          <a:custGeom>
            <a:avLst/>
            <a:gdLst/>
            <a:ahLst/>
            <a:cxnLst/>
            <a:rect r="r" b="b" t="t" l="l"/>
            <a:pathLst>
              <a:path h="583462" w="583462">
                <a:moveTo>
                  <a:pt x="583462" y="583462"/>
                </a:moveTo>
                <a:lnTo>
                  <a:pt x="0" y="583462"/>
                </a:lnTo>
                <a:lnTo>
                  <a:pt x="0" y="0"/>
                </a:lnTo>
                <a:lnTo>
                  <a:pt x="583462" y="0"/>
                </a:lnTo>
                <a:lnTo>
                  <a:pt x="583462" y="583462"/>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true" rot="-10800000">
            <a:off x="15317799" y="9913207"/>
            <a:ext cx="583462" cy="583462"/>
          </a:xfrm>
          <a:custGeom>
            <a:avLst/>
            <a:gdLst/>
            <a:ahLst/>
            <a:cxnLst/>
            <a:rect r="r" b="b" t="t" l="l"/>
            <a:pathLst>
              <a:path h="583462" w="583462">
                <a:moveTo>
                  <a:pt x="583462" y="583462"/>
                </a:moveTo>
                <a:lnTo>
                  <a:pt x="0" y="583462"/>
                </a:lnTo>
                <a:lnTo>
                  <a:pt x="0" y="0"/>
                </a:lnTo>
                <a:lnTo>
                  <a:pt x="583462" y="0"/>
                </a:lnTo>
                <a:lnTo>
                  <a:pt x="583462" y="583462"/>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214146" y="1054100"/>
            <a:ext cx="4700968" cy="695719"/>
            <a:chOff x="0" y="0"/>
            <a:chExt cx="1517564" cy="224592"/>
          </a:xfrm>
        </p:grpSpPr>
        <p:sp>
          <p:nvSpPr>
            <p:cNvPr name="Freeform 14" id="14"/>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FFCB77"/>
            </a:solidFill>
          </p:spPr>
        </p:sp>
        <p:sp>
          <p:nvSpPr>
            <p:cNvPr name="TextBox 15" id="15"/>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16" id="16"/>
          <p:cNvSpPr/>
          <p:nvPr/>
        </p:nvSpPr>
        <p:spPr>
          <a:xfrm flipH="false" flipV="false" rot="0">
            <a:off x="503804" y="3878369"/>
            <a:ext cx="6756821" cy="544696"/>
          </a:xfrm>
          <a:custGeom>
            <a:avLst/>
            <a:gdLst/>
            <a:ahLst/>
            <a:cxnLst/>
            <a:rect r="r" b="b" t="t" l="l"/>
            <a:pathLst>
              <a:path h="544696" w="6756821">
                <a:moveTo>
                  <a:pt x="0" y="0"/>
                </a:moveTo>
                <a:lnTo>
                  <a:pt x="6756822" y="0"/>
                </a:lnTo>
                <a:lnTo>
                  <a:pt x="6756822" y="544696"/>
                </a:lnTo>
                <a:lnTo>
                  <a:pt x="0" y="544696"/>
                </a:lnTo>
                <a:lnTo>
                  <a:pt x="0" y="0"/>
                </a:lnTo>
                <a:close/>
              </a:path>
            </a:pathLst>
          </a:custGeom>
          <a:blipFill>
            <a:blip r:embed="rId10"/>
            <a:stretch>
              <a:fillRect l="0" t="0" r="0" b="0"/>
            </a:stretch>
          </a:blipFill>
        </p:spPr>
      </p:sp>
      <p:sp>
        <p:nvSpPr>
          <p:cNvPr name="Freeform 17" id="17"/>
          <p:cNvSpPr/>
          <p:nvPr/>
        </p:nvSpPr>
        <p:spPr>
          <a:xfrm flipH="false" flipV="false" rot="0">
            <a:off x="484925" y="4975516"/>
            <a:ext cx="9864770" cy="1052242"/>
          </a:xfrm>
          <a:custGeom>
            <a:avLst/>
            <a:gdLst/>
            <a:ahLst/>
            <a:cxnLst/>
            <a:rect r="r" b="b" t="t" l="l"/>
            <a:pathLst>
              <a:path h="1052242" w="9864770">
                <a:moveTo>
                  <a:pt x="0" y="0"/>
                </a:moveTo>
                <a:lnTo>
                  <a:pt x="9864770" y="0"/>
                </a:lnTo>
                <a:lnTo>
                  <a:pt x="9864770" y="1052242"/>
                </a:lnTo>
                <a:lnTo>
                  <a:pt x="0" y="1052242"/>
                </a:lnTo>
                <a:lnTo>
                  <a:pt x="0" y="0"/>
                </a:lnTo>
                <a:close/>
              </a:path>
            </a:pathLst>
          </a:custGeom>
          <a:blipFill>
            <a:blip r:embed="rId11"/>
            <a:stretch>
              <a:fillRect l="0" t="0" r="0" b="0"/>
            </a:stretch>
          </a:blipFill>
        </p:spPr>
      </p:sp>
      <p:sp>
        <p:nvSpPr>
          <p:cNvPr name="Freeform 18" id="18"/>
          <p:cNvSpPr/>
          <p:nvPr/>
        </p:nvSpPr>
        <p:spPr>
          <a:xfrm flipH="false" flipV="false" rot="0">
            <a:off x="484925" y="7887378"/>
            <a:ext cx="9864770" cy="991838"/>
          </a:xfrm>
          <a:custGeom>
            <a:avLst/>
            <a:gdLst/>
            <a:ahLst/>
            <a:cxnLst/>
            <a:rect r="r" b="b" t="t" l="l"/>
            <a:pathLst>
              <a:path h="991838" w="9864770">
                <a:moveTo>
                  <a:pt x="0" y="0"/>
                </a:moveTo>
                <a:lnTo>
                  <a:pt x="9864770" y="0"/>
                </a:lnTo>
                <a:lnTo>
                  <a:pt x="9864770" y="991838"/>
                </a:lnTo>
                <a:lnTo>
                  <a:pt x="0" y="991838"/>
                </a:lnTo>
                <a:lnTo>
                  <a:pt x="0" y="0"/>
                </a:lnTo>
                <a:close/>
              </a:path>
            </a:pathLst>
          </a:custGeom>
          <a:blipFill>
            <a:blip r:embed="rId12"/>
            <a:stretch>
              <a:fillRect l="0" t="0" r="0" b="0"/>
            </a:stretch>
          </a:blipFill>
        </p:spPr>
      </p:sp>
      <p:sp>
        <p:nvSpPr>
          <p:cNvPr name="TextBox 19" id="19"/>
          <p:cNvSpPr txBox="true"/>
          <p:nvPr/>
        </p:nvSpPr>
        <p:spPr>
          <a:xfrm rot="0">
            <a:off x="484925" y="1226019"/>
            <a:ext cx="4652599"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01. ALEX NET</a:t>
            </a:r>
          </a:p>
        </p:txBody>
      </p:sp>
      <p:sp>
        <p:nvSpPr>
          <p:cNvPr name="TextBox 20" id="20"/>
          <p:cNvSpPr txBox="true"/>
          <p:nvPr/>
        </p:nvSpPr>
        <p:spPr>
          <a:xfrm rot="0">
            <a:off x="484925" y="1806969"/>
            <a:ext cx="17261171" cy="15240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rPr>
              <a:t>AlexNet adalah salah satu model CNN yang memiliki 5 convolution layers, 3 max-pooling layers, 2 Normalized layers, 2 fully connected layers dan 1 SoftMax layer. Model ini menggunakan teknik tumpang tindih antara konvolusi dan pengurangan resolusi untuk mengekstrak fitur gambar. Fungsi aktivasi ReLu digunakan untuk menghindari masalah gradien yang menghilang, dan normalisasi batch diterapkan untuk mengurangi overfitting serta mempercepat proses pembelajaran. Max-pooling diimplementasikan untuk mengurangi resolusi spasial dan jumlah parameter, sehingga mempercepat komputasi.</a:t>
            </a:r>
          </a:p>
        </p:txBody>
      </p:sp>
      <p:sp>
        <p:nvSpPr>
          <p:cNvPr name="TextBox 21" id="21"/>
          <p:cNvSpPr txBox="true"/>
          <p:nvPr/>
        </p:nvSpPr>
        <p:spPr>
          <a:xfrm rot="0">
            <a:off x="0" y="1174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22" id="22"/>
          <p:cNvSpPr txBox="true"/>
          <p:nvPr/>
        </p:nvSpPr>
        <p:spPr>
          <a:xfrm rot="0">
            <a:off x="484925" y="3524704"/>
            <a:ext cx="4652599"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BUILD MODEL ALEX NET</a:t>
            </a:r>
          </a:p>
        </p:txBody>
      </p:sp>
      <p:sp>
        <p:nvSpPr>
          <p:cNvPr name="TextBox 23" id="23"/>
          <p:cNvSpPr txBox="true"/>
          <p:nvPr/>
        </p:nvSpPr>
        <p:spPr>
          <a:xfrm rot="0">
            <a:off x="7468401" y="3984029"/>
            <a:ext cx="6139319" cy="323850"/>
          </a:xfrm>
          <a:prstGeom prst="rect">
            <a:avLst/>
          </a:prstGeom>
        </p:spPr>
        <p:txBody>
          <a:bodyPr anchor="t" rtlCol="false" tIns="0" lIns="0" bIns="0" rIns="0">
            <a:spAutoFit/>
          </a:bodyPr>
          <a:lstStyle/>
          <a:p>
            <a:pPr algn="just">
              <a:lnSpc>
                <a:spcPts val="2520"/>
              </a:lnSpc>
            </a:pPr>
            <a:r>
              <a:rPr lang="en-US" sz="2100">
                <a:solidFill>
                  <a:srgbClr val="545454"/>
                </a:solidFill>
                <a:latin typeface="DM Sans"/>
              </a:rPr>
              <a:t>Model akan di build dengan sequential model.</a:t>
            </a:r>
          </a:p>
        </p:txBody>
      </p:sp>
      <p:sp>
        <p:nvSpPr>
          <p:cNvPr name="TextBox 24" id="24"/>
          <p:cNvSpPr txBox="true"/>
          <p:nvPr/>
        </p:nvSpPr>
        <p:spPr>
          <a:xfrm rot="0">
            <a:off x="484925" y="4565940"/>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1 ) CONVOLUTIONAL LAYER PERTAMA &amp; MAXPOOLING PERTAMA</a:t>
            </a:r>
          </a:p>
        </p:txBody>
      </p:sp>
      <p:sp>
        <p:nvSpPr>
          <p:cNvPr name="TextBox 25" id="25"/>
          <p:cNvSpPr txBox="true"/>
          <p:nvPr/>
        </p:nvSpPr>
        <p:spPr>
          <a:xfrm rot="0">
            <a:off x="484925" y="6075383"/>
            <a:ext cx="17195202" cy="1266825"/>
          </a:xfrm>
          <a:prstGeom prst="rect">
            <a:avLst/>
          </a:prstGeom>
        </p:spPr>
        <p:txBody>
          <a:bodyPr anchor="t" rtlCol="false" tIns="0" lIns="0" bIns="0" rIns="0">
            <a:spAutoFit/>
          </a:bodyPr>
          <a:lstStyle/>
          <a:p>
            <a:pPr algn="just">
              <a:lnSpc>
                <a:spcPts val="2520"/>
              </a:lnSpc>
            </a:pPr>
            <a:r>
              <a:rPr lang="en-US" sz="2100">
                <a:solidFill>
                  <a:srgbClr val="759350"/>
                </a:solidFill>
                <a:latin typeface="DM Sans Bold"/>
              </a:rPr>
              <a:t>Lapisan Conv2D Pertama :</a:t>
            </a:r>
            <a:r>
              <a:rPr lang="en-US" sz="2100">
                <a:solidFill>
                  <a:srgbClr val="545454"/>
                </a:solidFill>
                <a:latin typeface="DM Sans"/>
              </a:rPr>
              <a:t>  Lapisan pertama menggunakan 96 filter konvolusional dengan ukuran kernel 11x11 dan strides 4. Lapisan ini dirancang untuk mengekstrak fitur level tinggi seperti tepi dan sudut dari gambar.</a:t>
            </a:r>
          </a:p>
          <a:p>
            <a:pPr algn="just">
              <a:lnSpc>
                <a:spcPts val="2520"/>
              </a:lnSpc>
            </a:pPr>
            <a:r>
              <a:rPr lang="en-US" sz="2100">
                <a:solidFill>
                  <a:srgbClr val="759350"/>
                </a:solidFill>
                <a:latin typeface="DM Sans Bold"/>
              </a:rPr>
              <a:t>MaxPooling Pertama :</a:t>
            </a:r>
            <a:r>
              <a:rPr lang="en-US" sz="2100">
                <a:solidFill>
                  <a:srgbClr val="545454"/>
                </a:solidFill>
                <a:latin typeface="DM Sans"/>
              </a:rPr>
              <a:t> lapisan max-pooling diterapkan untuk mengurangi dimensi spatial dari representasi fitur, mengurangi jumlah parameter, dan mempercepat komputasi. Pooling dilakukan dengan kernel 3x3 dan stride 2.</a:t>
            </a:r>
          </a:p>
        </p:txBody>
      </p:sp>
      <p:sp>
        <p:nvSpPr>
          <p:cNvPr name="TextBox 26" id="26"/>
          <p:cNvSpPr txBox="true"/>
          <p:nvPr/>
        </p:nvSpPr>
        <p:spPr>
          <a:xfrm rot="0">
            <a:off x="484925" y="7426341"/>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2 ) CONVOLUTIONAL LAYER KEDUA &amp; MAXPOOLING KEDUA</a:t>
            </a:r>
          </a:p>
        </p:txBody>
      </p:sp>
      <p:sp>
        <p:nvSpPr>
          <p:cNvPr name="TextBox 27" id="27"/>
          <p:cNvSpPr txBox="true"/>
          <p:nvPr/>
        </p:nvSpPr>
        <p:spPr>
          <a:xfrm rot="0">
            <a:off x="497790" y="8919063"/>
            <a:ext cx="17195202" cy="1266825"/>
          </a:xfrm>
          <a:prstGeom prst="rect">
            <a:avLst/>
          </a:prstGeom>
        </p:spPr>
        <p:txBody>
          <a:bodyPr anchor="t" rtlCol="false" tIns="0" lIns="0" bIns="0" rIns="0">
            <a:spAutoFit/>
          </a:bodyPr>
          <a:lstStyle/>
          <a:p>
            <a:pPr algn="just">
              <a:lnSpc>
                <a:spcPts val="2520"/>
              </a:lnSpc>
            </a:pPr>
            <a:r>
              <a:rPr lang="en-US" sz="2100">
                <a:solidFill>
                  <a:srgbClr val="759350"/>
                </a:solidFill>
                <a:latin typeface="DM Sans Bold"/>
              </a:rPr>
              <a:t>Lapisan Conv2D Kedua :</a:t>
            </a:r>
            <a:r>
              <a:rPr lang="en-US" sz="2100">
                <a:solidFill>
                  <a:srgbClr val="545454"/>
                </a:solidFill>
                <a:latin typeface="DM Sans"/>
              </a:rPr>
              <a:t>  Menggunakan 256 filter dengan kernel 5x5 dan strides 1, diatur dengan padding 'same' untuk mempertahankan dimensi ruang. Lapisan ini lebih mendalam untuk mengekstrak fitur yang lebih kompleks.</a:t>
            </a:r>
          </a:p>
          <a:p>
            <a:pPr algn="just">
              <a:lnSpc>
                <a:spcPts val="2520"/>
              </a:lnSpc>
            </a:pPr>
            <a:r>
              <a:rPr lang="en-US" sz="2100">
                <a:solidFill>
                  <a:srgbClr val="759350"/>
                </a:solidFill>
                <a:latin typeface="DM Sans Bold"/>
              </a:rPr>
              <a:t>MaxPooling Kedua :</a:t>
            </a:r>
            <a:r>
              <a:rPr lang="en-US" sz="2100">
                <a:solidFill>
                  <a:srgbClr val="545454"/>
                </a:solidFill>
                <a:latin typeface="DM Sans"/>
              </a:rPr>
              <a:t> lapisan max-pooling diterapkan untuk mengurangi dimensi spatial dari representasi fitur, mengurangi jumlah parameter, dan mempercepat komputasi. Pooling dilakukan dengan kernel 3x3 dan stride 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644905" y="-55109"/>
            <a:ext cx="643095" cy="643095"/>
          </a:xfrm>
          <a:custGeom>
            <a:avLst/>
            <a:gdLst/>
            <a:ahLst/>
            <a:cxnLst/>
            <a:rect r="r" b="b" t="t" l="l"/>
            <a:pathLst>
              <a:path h="643095" w="643095">
                <a:moveTo>
                  <a:pt x="0" y="0"/>
                </a:moveTo>
                <a:lnTo>
                  <a:pt x="643095" y="0"/>
                </a:lnTo>
                <a:lnTo>
                  <a:pt x="643095" y="643095"/>
                </a:lnTo>
                <a:lnTo>
                  <a:pt x="0" y="643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644905" y="587986"/>
            <a:ext cx="643095" cy="643095"/>
          </a:xfrm>
          <a:custGeom>
            <a:avLst/>
            <a:gdLst/>
            <a:ahLst/>
            <a:cxnLst/>
            <a:rect r="r" b="b" t="t" l="l"/>
            <a:pathLst>
              <a:path h="643095" w="643095">
                <a:moveTo>
                  <a:pt x="0" y="0"/>
                </a:moveTo>
                <a:lnTo>
                  <a:pt x="643095" y="0"/>
                </a:lnTo>
                <a:lnTo>
                  <a:pt x="643095" y="643095"/>
                </a:lnTo>
                <a:lnTo>
                  <a:pt x="0" y="643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644905" y="1231081"/>
            <a:ext cx="643095" cy="643095"/>
          </a:xfrm>
          <a:custGeom>
            <a:avLst/>
            <a:gdLst/>
            <a:ahLst/>
            <a:cxnLst/>
            <a:rect r="r" b="b" t="t" l="l"/>
            <a:pathLst>
              <a:path h="643095" w="643095">
                <a:moveTo>
                  <a:pt x="643095" y="643094"/>
                </a:moveTo>
                <a:lnTo>
                  <a:pt x="0" y="643094"/>
                </a:lnTo>
                <a:lnTo>
                  <a:pt x="0" y="0"/>
                </a:lnTo>
                <a:lnTo>
                  <a:pt x="643095" y="0"/>
                </a:lnTo>
                <a:lnTo>
                  <a:pt x="643095" y="64309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001811" y="-55109"/>
            <a:ext cx="643095" cy="643095"/>
          </a:xfrm>
          <a:custGeom>
            <a:avLst/>
            <a:gdLst/>
            <a:ahLst/>
            <a:cxnLst/>
            <a:rect r="r" b="b" t="t" l="l"/>
            <a:pathLst>
              <a:path h="643095" w="643095">
                <a:moveTo>
                  <a:pt x="0" y="0"/>
                </a:moveTo>
                <a:lnTo>
                  <a:pt x="643094" y="0"/>
                </a:lnTo>
                <a:lnTo>
                  <a:pt x="643094" y="643095"/>
                </a:lnTo>
                <a:lnTo>
                  <a:pt x="0" y="6430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6358716" y="587986"/>
            <a:ext cx="643095" cy="643095"/>
          </a:xfrm>
          <a:custGeom>
            <a:avLst/>
            <a:gdLst/>
            <a:ahLst/>
            <a:cxnLst/>
            <a:rect r="r" b="b" t="t" l="l"/>
            <a:pathLst>
              <a:path h="643095" w="643095">
                <a:moveTo>
                  <a:pt x="0" y="0"/>
                </a:moveTo>
                <a:lnTo>
                  <a:pt x="643095" y="0"/>
                </a:lnTo>
                <a:lnTo>
                  <a:pt x="643095" y="643095"/>
                </a:lnTo>
                <a:lnTo>
                  <a:pt x="0" y="6430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7001811" y="1231081"/>
            <a:ext cx="643095" cy="643095"/>
          </a:xfrm>
          <a:custGeom>
            <a:avLst/>
            <a:gdLst/>
            <a:ahLst/>
            <a:cxnLst/>
            <a:rect r="r" b="b" t="t" l="l"/>
            <a:pathLst>
              <a:path h="643095" w="643095">
                <a:moveTo>
                  <a:pt x="0" y="0"/>
                </a:moveTo>
                <a:lnTo>
                  <a:pt x="643094" y="0"/>
                </a:lnTo>
                <a:lnTo>
                  <a:pt x="643094" y="643094"/>
                </a:lnTo>
                <a:lnTo>
                  <a:pt x="0" y="6430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6358716" y="1231081"/>
            <a:ext cx="643095" cy="643095"/>
          </a:xfrm>
          <a:custGeom>
            <a:avLst/>
            <a:gdLst/>
            <a:ahLst/>
            <a:cxnLst/>
            <a:rect r="r" b="b" t="t" l="l"/>
            <a:pathLst>
              <a:path h="643095" w="643095">
                <a:moveTo>
                  <a:pt x="643095" y="643094"/>
                </a:moveTo>
                <a:lnTo>
                  <a:pt x="0" y="643094"/>
                </a:lnTo>
                <a:lnTo>
                  <a:pt x="0" y="0"/>
                </a:lnTo>
                <a:lnTo>
                  <a:pt x="643095" y="0"/>
                </a:lnTo>
                <a:lnTo>
                  <a:pt x="643095" y="6430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5400000">
            <a:off x="15014228" y="-55109"/>
            <a:ext cx="643095" cy="643095"/>
          </a:xfrm>
          <a:custGeom>
            <a:avLst/>
            <a:gdLst/>
            <a:ahLst/>
            <a:cxnLst/>
            <a:rect r="r" b="b" t="t" l="l"/>
            <a:pathLst>
              <a:path h="643095" w="643095">
                <a:moveTo>
                  <a:pt x="643095" y="643095"/>
                </a:moveTo>
                <a:lnTo>
                  <a:pt x="0" y="643095"/>
                </a:lnTo>
                <a:lnTo>
                  <a:pt x="0" y="0"/>
                </a:lnTo>
                <a:lnTo>
                  <a:pt x="643095" y="0"/>
                </a:lnTo>
                <a:lnTo>
                  <a:pt x="643095" y="64309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10800000">
            <a:off x="15014228" y="587986"/>
            <a:ext cx="643095" cy="643095"/>
          </a:xfrm>
          <a:custGeom>
            <a:avLst/>
            <a:gdLst/>
            <a:ahLst/>
            <a:cxnLst/>
            <a:rect r="r" b="b" t="t" l="l"/>
            <a:pathLst>
              <a:path h="643095" w="643095">
                <a:moveTo>
                  <a:pt x="643095" y="643095"/>
                </a:moveTo>
                <a:lnTo>
                  <a:pt x="0" y="643095"/>
                </a:lnTo>
                <a:lnTo>
                  <a:pt x="0" y="0"/>
                </a:lnTo>
                <a:lnTo>
                  <a:pt x="643095" y="0"/>
                </a:lnTo>
                <a:lnTo>
                  <a:pt x="643095" y="643095"/>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2700000">
            <a:off x="14381224" y="7574679"/>
            <a:ext cx="7415398" cy="3565095"/>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Freeform 14" id="14"/>
          <p:cNvSpPr/>
          <p:nvPr/>
        </p:nvSpPr>
        <p:spPr>
          <a:xfrm flipH="false" flipV="false" rot="5400000">
            <a:off x="16739595" y="9931656"/>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16752945" y="9429751"/>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7259300" y="9936106"/>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5400000">
            <a:off x="17765655" y="9936106"/>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10800000">
            <a:off x="17765655" y="9429751"/>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5400000">
            <a:off x="17765655" y="7337431"/>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00000">
            <a:off x="17259300" y="7337431"/>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7765655" y="6831076"/>
            <a:ext cx="506355" cy="506355"/>
          </a:xfrm>
          <a:custGeom>
            <a:avLst/>
            <a:gdLst/>
            <a:ahLst/>
            <a:cxnLst/>
            <a:rect r="r" b="b" t="t" l="l"/>
            <a:pathLst>
              <a:path h="506355" w="506355">
                <a:moveTo>
                  <a:pt x="0" y="0"/>
                </a:moveTo>
                <a:lnTo>
                  <a:pt x="506355" y="0"/>
                </a:lnTo>
                <a:lnTo>
                  <a:pt x="506355" y="506355"/>
                </a:lnTo>
                <a:lnTo>
                  <a:pt x="0" y="50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2" id="22"/>
          <p:cNvSpPr/>
          <p:nvPr/>
        </p:nvSpPr>
        <p:spPr>
          <a:xfrm>
            <a:off x="13918610" y="8394229"/>
            <a:ext cx="5185216" cy="5132702"/>
          </a:xfrm>
          <a:prstGeom prst="line">
            <a:avLst/>
          </a:prstGeom>
          <a:ln cap="flat" w="28575">
            <a:solidFill>
              <a:srgbClr val="D9D9D9"/>
            </a:solidFill>
            <a:prstDash val="solid"/>
            <a:headEnd type="none" len="sm" w="sm"/>
            <a:tailEnd type="none" len="sm" w="sm"/>
          </a:ln>
        </p:spPr>
      </p:sp>
      <p:sp>
        <p:nvSpPr>
          <p:cNvPr name="AutoShape 23" id="23"/>
          <p:cNvSpPr/>
          <p:nvPr/>
        </p:nvSpPr>
        <p:spPr>
          <a:xfrm>
            <a:off x="13704664" y="8706905"/>
            <a:ext cx="5038853" cy="5038853"/>
          </a:xfrm>
          <a:prstGeom prst="line">
            <a:avLst/>
          </a:prstGeom>
          <a:ln cap="flat" w="28575">
            <a:solidFill>
              <a:srgbClr val="D9D9D9"/>
            </a:solidFill>
            <a:prstDash val="solid"/>
            <a:headEnd type="none" len="sm" w="sm"/>
            <a:tailEnd type="none" len="sm" w="sm"/>
          </a:ln>
        </p:spPr>
      </p:sp>
      <p:sp>
        <p:nvSpPr>
          <p:cNvPr name="AutoShape 24" id="24"/>
          <p:cNvSpPr/>
          <p:nvPr/>
        </p:nvSpPr>
        <p:spPr>
          <a:xfrm>
            <a:off x="13525062" y="9065375"/>
            <a:ext cx="4867141" cy="4867141"/>
          </a:xfrm>
          <a:prstGeom prst="line">
            <a:avLst/>
          </a:prstGeom>
          <a:ln cap="flat" w="28575">
            <a:solidFill>
              <a:srgbClr val="D9D9D9"/>
            </a:solidFill>
            <a:prstDash val="solid"/>
            <a:headEnd type="none" len="sm" w="sm"/>
            <a:tailEnd type="none" len="sm" w="sm"/>
          </a:ln>
        </p:spPr>
      </p:sp>
      <p:sp>
        <p:nvSpPr>
          <p:cNvPr name="AutoShape 25" id="25"/>
          <p:cNvSpPr/>
          <p:nvPr/>
        </p:nvSpPr>
        <p:spPr>
          <a:xfrm>
            <a:off x="13398407" y="9451643"/>
            <a:ext cx="4690515" cy="4690515"/>
          </a:xfrm>
          <a:prstGeom prst="line">
            <a:avLst/>
          </a:prstGeom>
          <a:ln cap="flat" w="28575">
            <a:solidFill>
              <a:srgbClr val="D9D9D9"/>
            </a:solidFill>
            <a:prstDash val="solid"/>
            <a:headEnd type="none" len="sm" w="sm"/>
            <a:tailEnd type="none" len="sm" w="sm"/>
          </a:ln>
        </p:spPr>
      </p:sp>
      <p:sp>
        <p:nvSpPr>
          <p:cNvPr name="AutoShape 26" id="26"/>
          <p:cNvSpPr/>
          <p:nvPr/>
        </p:nvSpPr>
        <p:spPr>
          <a:xfrm>
            <a:off x="13254553" y="9891320"/>
            <a:ext cx="4347674" cy="4347674"/>
          </a:xfrm>
          <a:prstGeom prst="line">
            <a:avLst/>
          </a:prstGeom>
          <a:ln cap="flat" w="28575">
            <a:solidFill>
              <a:srgbClr val="D9D9D9"/>
            </a:solidFill>
            <a:prstDash val="solid"/>
            <a:headEnd type="none" len="sm" w="sm"/>
            <a:tailEnd type="none" len="sm" w="sm"/>
          </a:ln>
        </p:spPr>
      </p:sp>
      <p:grpSp>
        <p:nvGrpSpPr>
          <p:cNvPr name="Group 27" id="27"/>
          <p:cNvGrpSpPr/>
          <p:nvPr/>
        </p:nvGrpSpPr>
        <p:grpSpPr>
          <a:xfrm rot="2700000">
            <a:off x="-1376391" y="-3093321"/>
            <a:ext cx="7415398" cy="3565095"/>
            <a:chOff x="0" y="0"/>
            <a:chExt cx="660400" cy="317500"/>
          </a:xfrm>
        </p:grpSpPr>
        <p:sp>
          <p:nvSpPr>
            <p:cNvPr name="Freeform 28" id="28"/>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9" id="29"/>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0" id="30"/>
          <p:cNvSpPr/>
          <p:nvPr/>
        </p:nvSpPr>
        <p:spPr>
          <a:xfrm>
            <a:off x="-1839005" y="-2273771"/>
            <a:ext cx="5185216" cy="5132702"/>
          </a:xfrm>
          <a:prstGeom prst="line">
            <a:avLst/>
          </a:prstGeom>
          <a:ln cap="flat" w="28575">
            <a:solidFill>
              <a:srgbClr val="D9D9D9"/>
            </a:solidFill>
            <a:prstDash val="solid"/>
            <a:headEnd type="none" len="sm" w="sm"/>
            <a:tailEnd type="none" len="sm" w="sm"/>
          </a:ln>
        </p:spPr>
      </p:sp>
      <p:sp>
        <p:nvSpPr>
          <p:cNvPr name="AutoShape 31" id="31"/>
          <p:cNvSpPr/>
          <p:nvPr/>
        </p:nvSpPr>
        <p:spPr>
          <a:xfrm>
            <a:off x="-2052951" y="-1961095"/>
            <a:ext cx="5038853" cy="5038853"/>
          </a:xfrm>
          <a:prstGeom prst="line">
            <a:avLst/>
          </a:prstGeom>
          <a:ln cap="flat" w="28575">
            <a:solidFill>
              <a:srgbClr val="D9D9D9"/>
            </a:solidFill>
            <a:prstDash val="solid"/>
            <a:headEnd type="none" len="sm" w="sm"/>
            <a:tailEnd type="none" len="sm" w="sm"/>
          </a:ln>
        </p:spPr>
      </p:sp>
      <p:sp>
        <p:nvSpPr>
          <p:cNvPr name="AutoShape 32" id="32"/>
          <p:cNvSpPr/>
          <p:nvPr/>
        </p:nvSpPr>
        <p:spPr>
          <a:xfrm>
            <a:off x="-2232553" y="-1602625"/>
            <a:ext cx="4867141" cy="4867141"/>
          </a:xfrm>
          <a:prstGeom prst="line">
            <a:avLst/>
          </a:prstGeom>
          <a:ln cap="flat" w="28575">
            <a:solidFill>
              <a:srgbClr val="D9D9D9"/>
            </a:solidFill>
            <a:prstDash val="solid"/>
            <a:headEnd type="none" len="sm" w="sm"/>
            <a:tailEnd type="none" len="sm" w="sm"/>
          </a:ln>
        </p:spPr>
      </p:sp>
      <p:sp>
        <p:nvSpPr>
          <p:cNvPr name="AutoShape 33" id="33"/>
          <p:cNvSpPr/>
          <p:nvPr/>
        </p:nvSpPr>
        <p:spPr>
          <a:xfrm>
            <a:off x="-2359208" y="-1216357"/>
            <a:ext cx="4690515" cy="4690515"/>
          </a:xfrm>
          <a:prstGeom prst="line">
            <a:avLst/>
          </a:prstGeom>
          <a:ln cap="flat" w="28575">
            <a:solidFill>
              <a:srgbClr val="D9D9D9"/>
            </a:solidFill>
            <a:prstDash val="solid"/>
            <a:headEnd type="none" len="sm" w="sm"/>
            <a:tailEnd type="none" len="sm" w="sm"/>
          </a:ln>
        </p:spPr>
      </p:sp>
      <p:sp>
        <p:nvSpPr>
          <p:cNvPr name="AutoShape 34" id="34"/>
          <p:cNvSpPr/>
          <p:nvPr/>
        </p:nvSpPr>
        <p:spPr>
          <a:xfrm>
            <a:off x="-2503062" y="-776680"/>
            <a:ext cx="4347674" cy="4347674"/>
          </a:xfrm>
          <a:prstGeom prst="line">
            <a:avLst/>
          </a:prstGeom>
          <a:ln cap="flat" w="28575">
            <a:solidFill>
              <a:srgbClr val="D9D9D9"/>
            </a:solidFill>
            <a:prstDash val="solid"/>
            <a:headEnd type="none" len="sm" w="sm"/>
            <a:tailEnd type="none" len="sm" w="sm"/>
          </a:ln>
        </p:spPr>
      </p:sp>
      <p:sp>
        <p:nvSpPr>
          <p:cNvPr name="AutoShape 35" id="35"/>
          <p:cNvSpPr/>
          <p:nvPr/>
        </p:nvSpPr>
        <p:spPr>
          <a:xfrm>
            <a:off x="-2623881" y="-332957"/>
            <a:ext cx="3963599" cy="3985594"/>
          </a:xfrm>
          <a:prstGeom prst="line">
            <a:avLst/>
          </a:prstGeom>
          <a:ln cap="flat" w="28575">
            <a:solidFill>
              <a:srgbClr val="D9D9D9"/>
            </a:solidFill>
            <a:prstDash val="solid"/>
            <a:headEnd type="none" len="sm" w="sm"/>
            <a:tailEnd type="none" len="sm" w="sm"/>
          </a:ln>
        </p:spPr>
      </p:sp>
      <p:sp>
        <p:nvSpPr>
          <p:cNvPr name="AutoShape 36" id="36"/>
          <p:cNvSpPr/>
          <p:nvPr/>
        </p:nvSpPr>
        <p:spPr>
          <a:xfrm>
            <a:off x="-2598114" y="228677"/>
            <a:ext cx="3377485" cy="3360058"/>
          </a:xfrm>
          <a:prstGeom prst="line">
            <a:avLst/>
          </a:prstGeom>
          <a:ln cap="flat" w="28575">
            <a:solidFill>
              <a:srgbClr val="D9D9D9"/>
            </a:solidFill>
            <a:prstDash val="solid"/>
            <a:headEnd type="none" len="sm" w="sm"/>
            <a:tailEnd type="none" len="sm" w="sm"/>
          </a:ln>
        </p:spPr>
      </p:sp>
      <p:sp>
        <p:nvSpPr>
          <p:cNvPr name="AutoShape 37" id="37"/>
          <p:cNvSpPr/>
          <p:nvPr/>
        </p:nvSpPr>
        <p:spPr>
          <a:xfrm>
            <a:off x="-2509797" y="905760"/>
            <a:ext cx="2628598" cy="2671969"/>
          </a:xfrm>
          <a:prstGeom prst="line">
            <a:avLst/>
          </a:prstGeom>
          <a:ln cap="flat" w="28575">
            <a:solidFill>
              <a:srgbClr val="D9D9D9"/>
            </a:solidFill>
            <a:prstDash val="solid"/>
            <a:headEnd type="none" len="sm" w="sm"/>
            <a:tailEnd type="none" len="sm" w="sm"/>
          </a:ln>
        </p:spPr>
      </p:sp>
      <p:grpSp>
        <p:nvGrpSpPr>
          <p:cNvPr name="Group 38" id="38"/>
          <p:cNvGrpSpPr/>
          <p:nvPr/>
        </p:nvGrpSpPr>
        <p:grpSpPr>
          <a:xfrm rot="0">
            <a:off x="214146" y="1054100"/>
            <a:ext cx="4700968" cy="695719"/>
            <a:chOff x="0" y="0"/>
            <a:chExt cx="1517564" cy="224592"/>
          </a:xfrm>
        </p:grpSpPr>
        <p:sp>
          <p:nvSpPr>
            <p:cNvPr name="Freeform 39" id="39"/>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FFCB77"/>
            </a:solidFill>
          </p:spPr>
        </p:sp>
        <p:sp>
          <p:nvSpPr>
            <p:cNvPr name="TextBox 40" id="40"/>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41" id="41"/>
          <p:cNvSpPr/>
          <p:nvPr/>
        </p:nvSpPr>
        <p:spPr>
          <a:xfrm flipH="false" flipV="false" rot="0">
            <a:off x="378480" y="2454077"/>
            <a:ext cx="8775449" cy="2669248"/>
          </a:xfrm>
          <a:custGeom>
            <a:avLst/>
            <a:gdLst/>
            <a:ahLst/>
            <a:cxnLst/>
            <a:rect r="r" b="b" t="t" l="l"/>
            <a:pathLst>
              <a:path h="2669248" w="8775449">
                <a:moveTo>
                  <a:pt x="0" y="0"/>
                </a:moveTo>
                <a:lnTo>
                  <a:pt x="8775449" y="0"/>
                </a:lnTo>
                <a:lnTo>
                  <a:pt x="8775449" y="2669249"/>
                </a:lnTo>
                <a:lnTo>
                  <a:pt x="0" y="2669249"/>
                </a:lnTo>
                <a:lnTo>
                  <a:pt x="0" y="0"/>
                </a:lnTo>
                <a:close/>
              </a:path>
            </a:pathLst>
          </a:custGeom>
          <a:blipFill>
            <a:blip r:embed="rId10"/>
            <a:stretch>
              <a:fillRect l="0" t="0" r="0" b="0"/>
            </a:stretch>
          </a:blipFill>
        </p:spPr>
      </p:sp>
      <p:sp>
        <p:nvSpPr>
          <p:cNvPr name="Freeform 42" id="42"/>
          <p:cNvSpPr/>
          <p:nvPr/>
        </p:nvSpPr>
        <p:spPr>
          <a:xfrm flipH="false" flipV="false" rot="0">
            <a:off x="378480" y="5934076"/>
            <a:ext cx="11622552" cy="1793999"/>
          </a:xfrm>
          <a:custGeom>
            <a:avLst/>
            <a:gdLst/>
            <a:ahLst/>
            <a:cxnLst/>
            <a:rect r="r" b="b" t="t" l="l"/>
            <a:pathLst>
              <a:path h="1793999" w="11622552">
                <a:moveTo>
                  <a:pt x="0" y="0"/>
                </a:moveTo>
                <a:lnTo>
                  <a:pt x="11622552" y="0"/>
                </a:lnTo>
                <a:lnTo>
                  <a:pt x="11622552" y="1794000"/>
                </a:lnTo>
                <a:lnTo>
                  <a:pt x="0" y="1794000"/>
                </a:lnTo>
                <a:lnTo>
                  <a:pt x="0" y="0"/>
                </a:lnTo>
                <a:close/>
              </a:path>
            </a:pathLst>
          </a:custGeom>
          <a:blipFill>
            <a:blip r:embed="rId11"/>
            <a:stretch>
              <a:fillRect l="0" t="0" r="0" b="0"/>
            </a:stretch>
          </a:blipFill>
        </p:spPr>
      </p:sp>
      <p:sp>
        <p:nvSpPr>
          <p:cNvPr name="TextBox 43" id="43"/>
          <p:cNvSpPr txBox="true"/>
          <p:nvPr/>
        </p:nvSpPr>
        <p:spPr>
          <a:xfrm rot="0">
            <a:off x="6653" y="14922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44" id="44"/>
          <p:cNvSpPr txBox="true"/>
          <p:nvPr/>
        </p:nvSpPr>
        <p:spPr>
          <a:xfrm rot="0">
            <a:off x="484925" y="1226019"/>
            <a:ext cx="4652599"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01. ALEX NET</a:t>
            </a:r>
          </a:p>
        </p:txBody>
      </p:sp>
      <p:sp>
        <p:nvSpPr>
          <p:cNvPr name="TextBox 45" id="45"/>
          <p:cNvSpPr txBox="true"/>
          <p:nvPr/>
        </p:nvSpPr>
        <p:spPr>
          <a:xfrm rot="0">
            <a:off x="378480" y="1921800"/>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3 ) CONVOLUTIONAL LAYER KETIGA, EMPAT, LIMA &amp; MAXPOOLING KETIGA</a:t>
            </a:r>
          </a:p>
        </p:txBody>
      </p:sp>
      <p:sp>
        <p:nvSpPr>
          <p:cNvPr name="TextBox 46" id="46"/>
          <p:cNvSpPr txBox="true"/>
          <p:nvPr/>
        </p:nvSpPr>
        <p:spPr>
          <a:xfrm rot="0">
            <a:off x="9246382" y="2521877"/>
            <a:ext cx="8720071" cy="2524125"/>
          </a:xfrm>
          <a:prstGeom prst="rect">
            <a:avLst/>
          </a:prstGeom>
        </p:spPr>
        <p:txBody>
          <a:bodyPr anchor="t" rtlCol="false" tIns="0" lIns="0" bIns="0" rIns="0">
            <a:spAutoFit/>
          </a:bodyPr>
          <a:lstStyle/>
          <a:p>
            <a:pPr algn="just">
              <a:lnSpc>
                <a:spcPts val="2520"/>
              </a:lnSpc>
            </a:pPr>
            <a:r>
              <a:rPr lang="en-US" sz="2100">
                <a:solidFill>
                  <a:srgbClr val="759350"/>
                </a:solidFill>
                <a:latin typeface="DM Sans Bold"/>
              </a:rPr>
              <a:t>Lapisan Conv2D Ketiga sampai lima :</a:t>
            </a:r>
            <a:r>
              <a:rPr lang="en-US" sz="2100">
                <a:solidFill>
                  <a:srgbClr val="545454"/>
                </a:solidFill>
                <a:latin typeface="DM Sans"/>
              </a:rPr>
              <a:t> Tiga lapisan tambahan dengan 384, 384, dan 256 filter berturut-turut, semua dengan kernel 3x3 dan strides 1 serta padding 'same'. Lapisan-lapisan ini semakin meningkatkan variasi representasi fitur yang diekstrak dari gambar.</a:t>
            </a:r>
          </a:p>
          <a:p>
            <a:pPr algn="just">
              <a:lnSpc>
                <a:spcPts val="2520"/>
              </a:lnSpc>
            </a:pPr>
            <a:r>
              <a:rPr lang="en-US" sz="2100">
                <a:solidFill>
                  <a:srgbClr val="759350"/>
                </a:solidFill>
                <a:latin typeface="DM Sans Bold"/>
              </a:rPr>
              <a:t>MaxPooling Ketiga :</a:t>
            </a:r>
            <a:r>
              <a:rPr lang="en-US" sz="2100">
                <a:solidFill>
                  <a:srgbClr val="545454"/>
                </a:solidFill>
                <a:latin typeface="DM Sans"/>
              </a:rPr>
              <a:t> lapisan max-pooling diterapkan untuk mengurangi dimensi spatial dari representasi fitur, mengurangi jumlah parameter, dan mempercepat komputasi. Pooling dilakukan dengan kernel 3x3 dan stride 2.</a:t>
            </a:r>
          </a:p>
        </p:txBody>
      </p:sp>
      <p:sp>
        <p:nvSpPr>
          <p:cNvPr name="TextBox 47" id="47"/>
          <p:cNvSpPr txBox="true"/>
          <p:nvPr/>
        </p:nvSpPr>
        <p:spPr>
          <a:xfrm rot="0">
            <a:off x="378480" y="5400675"/>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4 ) FULLY CONNECTED LAYERS</a:t>
            </a:r>
          </a:p>
        </p:txBody>
      </p:sp>
      <p:sp>
        <p:nvSpPr>
          <p:cNvPr name="TextBox 48" id="48"/>
          <p:cNvSpPr txBox="true"/>
          <p:nvPr/>
        </p:nvSpPr>
        <p:spPr>
          <a:xfrm rot="0">
            <a:off x="378480" y="7834261"/>
            <a:ext cx="17481528" cy="1895475"/>
          </a:xfrm>
          <a:prstGeom prst="rect">
            <a:avLst/>
          </a:prstGeom>
        </p:spPr>
        <p:txBody>
          <a:bodyPr anchor="t" rtlCol="false" tIns="0" lIns="0" bIns="0" rIns="0">
            <a:spAutoFit/>
          </a:bodyPr>
          <a:lstStyle/>
          <a:p>
            <a:pPr algn="just">
              <a:lnSpc>
                <a:spcPts val="2520"/>
              </a:lnSpc>
            </a:pPr>
            <a:r>
              <a:rPr lang="en-US" sz="2100">
                <a:solidFill>
                  <a:srgbClr val="759350"/>
                </a:solidFill>
                <a:latin typeface="DM Sans Bold"/>
              </a:rPr>
              <a:t>Layer Flatten :</a:t>
            </a:r>
            <a:r>
              <a:rPr lang="en-US" sz="2100">
                <a:solidFill>
                  <a:srgbClr val="545454"/>
                </a:solidFill>
                <a:latin typeface="DM Sans"/>
              </a:rPr>
              <a:t> berfungsi untuk mengubah multi-dimensional input menjadi vektor satu dimensi (1D).</a:t>
            </a:r>
          </a:p>
          <a:p>
            <a:pPr algn="just">
              <a:lnSpc>
                <a:spcPts val="2520"/>
              </a:lnSpc>
            </a:pPr>
            <a:r>
              <a:rPr lang="en-US" sz="2100">
                <a:solidFill>
                  <a:srgbClr val="759350"/>
                </a:solidFill>
                <a:latin typeface="DM Sans Bold"/>
              </a:rPr>
              <a:t>Dense Layers </a:t>
            </a:r>
            <a:r>
              <a:rPr lang="en-US" sz="2100">
                <a:solidFill>
                  <a:srgbClr val="759350"/>
                </a:solidFill>
                <a:latin typeface="DM Sans"/>
              </a:rPr>
              <a:t>:</a:t>
            </a:r>
            <a:r>
              <a:rPr lang="en-US" sz="2100">
                <a:solidFill>
                  <a:srgbClr val="545454"/>
                </a:solidFill>
                <a:latin typeface="DM Sans"/>
              </a:rPr>
              <a:t> Setelah semua lapisan konvolusi dan pooling, model memiliki tiga lapisan terhubung penuh. Lapisan pertama memiliki 9612 neuron lalu, kedua dan ketiga masing-masing memiliki 4096 neuron, dirancang untuk menyerap informasi dari fitur yang telah digabungkan menjadi bentuk 1D. Lapisan terakhir menggunakan 4 neuron, masing-masing mewakili kelas output untuk klasifikasi, dengan aktivasi softmax yang menghasilkan probabilitas klasifikasi.</a:t>
            </a:r>
          </a:p>
          <a:p>
            <a:pPr algn="just">
              <a:lnSpc>
                <a:spcPts val="25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366211" y="7505772"/>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5903598" y="8325321"/>
            <a:ext cx="5185216" cy="5132702"/>
          </a:xfrm>
          <a:prstGeom prst="line">
            <a:avLst/>
          </a:prstGeom>
          <a:ln cap="flat" w="28575">
            <a:solidFill>
              <a:srgbClr val="D9D9D9"/>
            </a:solidFill>
            <a:prstDash val="solid"/>
            <a:headEnd type="none" len="sm" w="sm"/>
            <a:tailEnd type="none" len="sm" w="sm"/>
          </a:ln>
        </p:spPr>
      </p:sp>
      <p:sp>
        <p:nvSpPr>
          <p:cNvPr name="AutoShape 6" id="6"/>
          <p:cNvSpPr/>
          <p:nvPr/>
        </p:nvSpPr>
        <p:spPr>
          <a:xfrm>
            <a:off x="15689651" y="8637998"/>
            <a:ext cx="5038853" cy="5038853"/>
          </a:xfrm>
          <a:prstGeom prst="line">
            <a:avLst/>
          </a:prstGeom>
          <a:ln cap="flat" w="28575">
            <a:solidFill>
              <a:srgbClr val="D9D9D9"/>
            </a:solidFill>
            <a:prstDash val="solid"/>
            <a:headEnd type="none" len="sm" w="sm"/>
            <a:tailEnd type="none" len="sm" w="sm"/>
          </a:ln>
        </p:spPr>
      </p:sp>
      <p:sp>
        <p:nvSpPr>
          <p:cNvPr name="AutoShape 7" id="7"/>
          <p:cNvSpPr/>
          <p:nvPr/>
        </p:nvSpPr>
        <p:spPr>
          <a:xfrm>
            <a:off x="15510049" y="8996468"/>
            <a:ext cx="4867141" cy="4867141"/>
          </a:xfrm>
          <a:prstGeom prst="line">
            <a:avLst/>
          </a:prstGeom>
          <a:ln cap="flat" w="28575">
            <a:solidFill>
              <a:srgbClr val="D9D9D9"/>
            </a:solidFill>
            <a:prstDash val="solid"/>
            <a:headEnd type="none" len="sm" w="sm"/>
            <a:tailEnd type="none" len="sm" w="sm"/>
          </a:ln>
        </p:spPr>
      </p:sp>
      <p:sp>
        <p:nvSpPr>
          <p:cNvPr name="AutoShape 8" id="8"/>
          <p:cNvSpPr/>
          <p:nvPr/>
        </p:nvSpPr>
        <p:spPr>
          <a:xfrm>
            <a:off x="15383395" y="9382736"/>
            <a:ext cx="4690515" cy="4690515"/>
          </a:xfrm>
          <a:prstGeom prst="line">
            <a:avLst/>
          </a:prstGeom>
          <a:ln cap="flat" w="28575">
            <a:solidFill>
              <a:srgbClr val="D9D9D9"/>
            </a:solidFill>
            <a:prstDash val="solid"/>
            <a:headEnd type="none" len="sm" w="sm"/>
            <a:tailEnd type="none" len="sm" w="sm"/>
          </a:ln>
        </p:spPr>
      </p:sp>
      <p:sp>
        <p:nvSpPr>
          <p:cNvPr name="AutoShape 9" id="9"/>
          <p:cNvSpPr/>
          <p:nvPr/>
        </p:nvSpPr>
        <p:spPr>
          <a:xfrm>
            <a:off x="15239541" y="9822412"/>
            <a:ext cx="4347674" cy="4347674"/>
          </a:xfrm>
          <a:prstGeom prst="line">
            <a:avLst/>
          </a:prstGeom>
          <a:ln cap="flat" w="28575">
            <a:solidFill>
              <a:srgbClr val="D9D9D9"/>
            </a:solidFill>
            <a:prstDash val="solid"/>
            <a:headEnd type="none" len="sm" w="sm"/>
            <a:tailEnd type="none" len="sm" w="sm"/>
          </a:ln>
        </p:spPr>
      </p:sp>
      <p:sp>
        <p:nvSpPr>
          <p:cNvPr name="Freeform 10" id="10"/>
          <p:cNvSpPr/>
          <p:nvPr/>
        </p:nvSpPr>
        <p:spPr>
          <a:xfrm flipH="false" flipV="false" rot="-10800000">
            <a:off x="-49253" y="0"/>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11215" y="17568"/>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5109" y="683892"/>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55109" y="1350216"/>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444653" y="44450"/>
            <a:ext cx="666324" cy="666324"/>
          </a:xfrm>
          <a:custGeom>
            <a:avLst/>
            <a:gdLst/>
            <a:ahLst/>
            <a:cxnLst/>
            <a:rect r="r" b="b" t="t" l="l"/>
            <a:pathLst>
              <a:path h="666324" w="666324">
                <a:moveTo>
                  <a:pt x="0" y="0"/>
                </a:moveTo>
                <a:lnTo>
                  <a:pt x="666324" y="0"/>
                </a:lnTo>
                <a:lnTo>
                  <a:pt x="666324" y="666324"/>
                </a:lnTo>
                <a:lnTo>
                  <a:pt x="0" y="6663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214146" y="1054100"/>
            <a:ext cx="4700968" cy="695719"/>
            <a:chOff x="0" y="0"/>
            <a:chExt cx="1517564" cy="224592"/>
          </a:xfrm>
        </p:grpSpPr>
        <p:sp>
          <p:nvSpPr>
            <p:cNvPr name="Freeform 16" id="16"/>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FFCB77"/>
            </a:solidFill>
          </p:spPr>
        </p:sp>
        <p:sp>
          <p:nvSpPr>
            <p:cNvPr name="TextBox 17" id="17"/>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18" id="18"/>
          <p:cNvSpPr/>
          <p:nvPr/>
        </p:nvSpPr>
        <p:spPr>
          <a:xfrm flipH="false" flipV="false" rot="0">
            <a:off x="378480" y="2455202"/>
            <a:ext cx="11285484" cy="1088950"/>
          </a:xfrm>
          <a:custGeom>
            <a:avLst/>
            <a:gdLst/>
            <a:ahLst/>
            <a:cxnLst/>
            <a:rect r="r" b="b" t="t" l="l"/>
            <a:pathLst>
              <a:path h="1088950" w="11285484">
                <a:moveTo>
                  <a:pt x="0" y="0"/>
                </a:moveTo>
                <a:lnTo>
                  <a:pt x="11285484" y="0"/>
                </a:lnTo>
                <a:lnTo>
                  <a:pt x="11285484" y="1088950"/>
                </a:lnTo>
                <a:lnTo>
                  <a:pt x="0" y="1088950"/>
                </a:lnTo>
                <a:lnTo>
                  <a:pt x="0" y="0"/>
                </a:lnTo>
                <a:close/>
              </a:path>
            </a:pathLst>
          </a:custGeom>
          <a:blipFill>
            <a:blip r:embed="rId8"/>
            <a:stretch>
              <a:fillRect l="0" t="0" r="0" b="0"/>
            </a:stretch>
          </a:blipFill>
        </p:spPr>
      </p:sp>
      <p:sp>
        <p:nvSpPr>
          <p:cNvPr name="Freeform 19" id="19"/>
          <p:cNvSpPr/>
          <p:nvPr/>
        </p:nvSpPr>
        <p:spPr>
          <a:xfrm flipH="false" flipV="false" rot="0">
            <a:off x="378480" y="6101455"/>
            <a:ext cx="9843662" cy="1221017"/>
          </a:xfrm>
          <a:custGeom>
            <a:avLst/>
            <a:gdLst/>
            <a:ahLst/>
            <a:cxnLst/>
            <a:rect r="r" b="b" t="t" l="l"/>
            <a:pathLst>
              <a:path h="1221017" w="9843662">
                <a:moveTo>
                  <a:pt x="0" y="0"/>
                </a:moveTo>
                <a:lnTo>
                  <a:pt x="9843662" y="0"/>
                </a:lnTo>
                <a:lnTo>
                  <a:pt x="9843662" y="1221017"/>
                </a:lnTo>
                <a:lnTo>
                  <a:pt x="0" y="1221017"/>
                </a:lnTo>
                <a:lnTo>
                  <a:pt x="0" y="0"/>
                </a:lnTo>
                <a:close/>
              </a:path>
            </a:pathLst>
          </a:custGeom>
          <a:blipFill>
            <a:blip r:embed="rId9"/>
            <a:stretch>
              <a:fillRect l="0" t="0" r="0" b="0"/>
            </a:stretch>
          </a:blipFill>
        </p:spPr>
      </p:sp>
      <p:sp>
        <p:nvSpPr>
          <p:cNvPr name="TextBox 20" id="20"/>
          <p:cNvSpPr txBox="true"/>
          <p:nvPr/>
        </p:nvSpPr>
        <p:spPr>
          <a:xfrm rot="0">
            <a:off x="-55109" y="14922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21" id="21"/>
          <p:cNvSpPr txBox="true"/>
          <p:nvPr/>
        </p:nvSpPr>
        <p:spPr>
          <a:xfrm rot="0">
            <a:off x="484925" y="1226019"/>
            <a:ext cx="4652599"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01. ALEX NET</a:t>
            </a:r>
          </a:p>
        </p:txBody>
      </p:sp>
      <p:sp>
        <p:nvSpPr>
          <p:cNvPr name="TextBox 22" id="22"/>
          <p:cNvSpPr txBox="true"/>
          <p:nvPr/>
        </p:nvSpPr>
        <p:spPr>
          <a:xfrm rot="0">
            <a:off x="378480" y="1921800"/>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5) OUTPUT LAYER</a:t>
            </a:r>
          </a:p>
        </p:txBody>
      </p:sp>
      <p:sp>
        <p:nvSpPr>
          <p:cNvPr name="TextBox 23" id="23"/>
          <p:cNvSpPr txBox="true"/>
          <p:nvPr/>
        </p:nvSpPr>
        <p:spPr>
          <a:xfrm rot="0">
            <a:off x="403236" y="3567804"/>
            <a:ext cx="17481528" cy="1838325"/>
          </a:xfrm>
          <a:prstGeom prst="rect">
            <a:avLst/>
          </a:prstGeom>
        </p:spPr>
        <p:txBody>
          <a:bodyPr anchor="t" rtlCol="false" tIns="0" lIns="0" bIns="0" rIns="0">
            <a:spAutoFit/>
          </a:bodyPr>
          <a:lstStyle/>
          <a:p>
            <a:pPr algn="just">
              <a:lnSpc>
                <a:spcPts val="2400"/>
              </a:lnSpc>
            </a:pPr>
            <a:r>
              <a:rPr lang="en-US" sz="2000">
                <a:solidFill>
                  <a:srgbClr val="759350"/>
                </a:solidFill>
                <a:latin typeface="DM Sans Bold"/>
              </a:rPr>
              <a:t>Dense Layer : </a:t>
            </a:r>
            <a:r>
              <a:rPr lang="en-US" sz="2000">
                <a:solidFill>
                  <a:srgbClr val="545454"/>
                </a:solidFill>
                <a:latin typeface="DM Sans"/>
              </a:rPr>
              <a:t> Lapisan fully connected yang terakhir dalam model.</a:t>
            </a:r>
          </a:p>
          <a:p>
            <a:pPr algn="just">
              <a:lnSpc>
                <a:spcPts val="2400"/>
              </a:lnSpc>
            </a:pPr>
            <a:r>
              <a:rPr lang="en-US" sz="2000">
                <a:solidFill>
                  <a:srgbClr val="759350"/>
                </a:solidFill>
                <a:latin typeface="DM Sans Bold"/>
              </a:rPr>
              <a:t>jumlah_kelas : </a:t>
            </a:r>
            <a:r>
              <a:rPr lang="en-US" sz="2000">
                <a:solidFill>
                  <a:srgbClr val="545454"/>
                </a:solidFill>
                <a:latin typeface="DM Sans"/>
              </a:rPr>
              <a:t>Jumlah total kelas yang akan diprediksi oleh model.</a:t>
            </a:r>
          </a:p>
          <a:p>
            <a:pPr algn="just">
              <a:lnSpc>
                <a:spcPts val="2400"/>
              </a:lnSpc>
            </a:pPr>
            <a:r>
              <a:rPr lang="en-US" sz="2000">
                <a:solidFill>
                  <a:srgbClr val="759350"/>
                </a:solidFill>
                <a:latin typeface="DM Sans Bold"/>
              </a:rPr>
              <a:t>Activation Softmax :</a:t>
            </a:r>
            <a:r>
              <a:rPr lang="en-US" sz="2000">
                <a:solidFill>
                  <a:srgbClr val="545454"/>
                </a:solidFill>
                <a:latin typeface="DM Sans"/>
              </a:rPr>
              <a:t> Mengubah output menjadi probabilitas untuk setiap kelas.</a:t>
            </a:r>
          </a:p>
          <a:p>
            <a:pPr algn="just">
              <a:lnSpc>
                <a:spcPts val="2400"/>
              </a:lnSpc>
            </a:pPr>
            <a:r>
              <a:rPr lang="en-US" sz="2000">
                <a:solidFill>
                  <a:srgbClr val="759350"/>
                </a:solidFill>
                <a:latin typeface="DM Sans Bold"/>
              </a:rPr>
              <a:t>Optimizer Adamax:  </a:t>
            </a:r>
            <a:r>
              <a:rPr lang="en-US" sz="2000">
                <a:solidFill>
                  <a:srgbClr val="545454"/>
                </a:solidFill>
                <a:latin typeface="DM Sans"/>
              </a:rPr>
              <a:t>Mengupdate bobot model selama training.</a:t>
            </a:r>
          </a:p>
          <a:p>
            <a:pPr algn="just">
              <a:lnSpc>
                <a:spcPts val="2400"/>
              </a:lnSpc>
            </a:pPr>
            <a:r>
              <a:rPr lang="en-US" sz="2000">
                <a:solidFill>
                  <a:srgbClr val="759350"/>
                </a:solidFill>
                <a:latin typeface="DM Sans Bold"/>
              </a:rPr>
              <a:t>Loss Sparse Categorical Crossentropy : </a:t>
            </a:r>
            <a:r>
              <a:rPr lang="en-US" sz="2000">
                <a:solidFill>
                  <a:srgbClr val="545454"/>
                </a:solidFill>
                <a:latin typeface="DM Sans"/>
              </a:rPr>
              <a:t>Fungsi kerugian untuk klasifikasi dengan label integer.</a:t>
            </a:r>
          </a:p>
          <a:p>
            <a:pPr algn="just">
              <a:lnSpc>
                <a:spcPts val="2400"/>
              </a:lnSpc>
            </a:pPr>
            <a:r>
              <a:rPr lang="en-US" sz="2000">
                <a:solidFill>
                  <a:srgbClr val="759350"/>
                </a:solidFill>
                <a:latin typeface="DM Sans Bold"/>
              </a:rPr>
              <a:t>Metric Accuracy :</a:t>
            </a:r>
            <a:r>
              <a:rPr lang="en-US" sz="2000">
                <a:solidFill>
                  <a:srgbClr val="545454"/>
                </a:solidFill>
                <a:latin typeface="DM Sans"/>
              </a:rPr>
              <a:t> Mengukur akurasi model selama training dan evaluasi.</a:t>
            </a:r>
          </a:p>
        </p:txBody>
      </p:sp>
      <p:sp>
        <p:nvSpPr>
          <p:cNvPr name="TextBox 24" id="24"/>
          <p:cNvSpPr txBox="true"/>
          <p:nvPr/>
        </p:nvSpPr>
        <p:spPr>
          <a:xfrm rot="0">
            <a:off x="403236" y="5663304"/>
            <a:ext cx="16177362" cy="409576"/>
          </a:xfrm>
          <a:prstGeom prst="rect">
            <a:avLst/>
          </a:prstGeom>
        </p:spPr>
        <p:txBody>
          <a:bodyPr anchor="t" rtlCol="false" tIns="0" lIns="0" bIns="0" rIns="0">
            <a:spAutoFit/>
          </a:bodyPr>
          <a:lstStyle/>
          <a:p>
            <a:pPr algn="l">
              <a:lnSpc>
                <a:spcPts val="3000"/>
              </a:lnSpc>
            </a:pPr>
            <a:r>
              <a:rPr lang="en-US" sz="3000">
                <a:solidFill>
                  <a:srgbClr val="227C9D"/>
                </a:solidFill>
                <a:latin typeface="Kollektif Bold"/>
              </a:rPr>
              <a:t>6) BUILD MODEL </a:t>
            </a:r>
          </a:p>
        </p:txBody>
      </p:sp>
      <p:sp>
        <p:nvSpPr>
          <p:cNvPr name="TextBox 25" id="25"/>
          <p:cNvSpPr txBox="true"/>
          <p:nvPr/>
        </p:nvSpPr>
        <p:spPr>
          <a:xfrm rot="0">
            <a:off x="378480" y="7401396"/>
            <a:ext cx="17481528" cy="1228725"/>
          </a:xfrm>
          <a:prstGeom prst="rect">
            <a:avLst/>
          </a:prstGeom>
        </p:spPr>
        <p:txBody>
          <a:bodyPr anchor="t" rtlCol="false" tIns="0" lIns="0" bIns="0" rIns="0">
            <a:spAutoFit/>
          </a:bodyPr>
          <a:lstStyle/>
          <a:p>
            <a:pPr algn="just">
              <a:lnSpc>
                <a:spcPts val="2400"/>
              </a:lnSpc>
            </a:pPr>
            <a:r>
              <a:rPr lang="en-US" sz="2000">
                <a:solidFill>
                  <a:srgbClr val="545454"/>
                </a:solidFill>
                <a:latin typeface="DM Sans"/>
              </a:rPr>
              <a:t>Fungsi ini menerima dua parameter: </a:t>
            </a:r>
            <a:r>
              <a:rPr lang="en-US" sz="2000">
                <a:solidFill>
                  <a:srgbClr val="545454"/>
                </a:solidFill>
                <a:latin typeface="DM Sans Bold"/>
              </a:rPr>
              <a:t>input_shape </a:t>
            </a:r>
            <a:r>
              <a:rPr lang="en-US" sz="2000">
                <a:solidFill>
                  <a:srgbClr val="545454"/>
                </a:solidFill>
                <a:latin typeface="DM Sans"/>
              </a:rPr>
              <a:t>yang menentukan ukuran input gambar (224x224 piksel dengan 3 saluran warna / RGB), dan </a:t>
            </a:r>
            <a:r>
              <a:rPr lang="en-US" sz="2000">
                <a:solidFill>
                  <a:srgbClr val="545454"/>
                </a:solidFill>
                <a:latin typeface="DM Sans Bold"/>
              </a:rPr>
              <a:t>jumlah_kelas </a:t>
            </a:r>
            <a:r>
              <a:rPr lang="en-US" sz="2000">
                <a:solidFill>
                  <a:srgbClr val="545454"/>
                </a:solidFill>
                <a:latin typeface="DM Sans"/>
              </a:rPr>
              <a:t>yang menentukan jumlah kelas yang akan diprediksi (4 kelas). Setelah model dibangun, </a:t>
            </a:r>
            <a:r>
              <a:rPr lang="en-US" sz="2000">
                <a:solidFill>
                  <a:srgbClr val="545454"/>
                </a:solidFill>
                <a:latin typeface="DM Sans Bold"/>
              </a:rPr>
              <a:t>alexnet_model.summary()</a:t>
            </a:r>
            <a:r>
              <a:rPr lang="en-US" sz="2000">
                <a:solidFill>
                  <a:srgbClr val="545454"/>
                </a:solidFill>
                <a:latin typeface="DM Sans"/>
              </a:rPr>
              <a:t> digunakan untuk menampilkan ringkasan arsitektur model, termasuk informasi tentang setiap lapisan, jumlah parameter, dan bagaimana lapisan-lapisan tersebut terhubung.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782978" y="9781978"/>
            <a:ext cx="505022" cy="505022"/>
          </a:xfrm>
          <a:custGeom>
            <a:avLst/>
            <a:gdLst/>
            <a:ahLst/>
            <a:cxnLst/>
            <a:rect r="r" b="b" t="t" l="l"/>
            <a:pathLst>
              <a:path h="505022" w="505022">
                <a:moveTo>
                  <a:pt x="0" y="0"/>
                </a:moveTo>
                <a:lnTo>
                  <a:pt x="505022" y="0"/>
                </a:lnTo>
                <a:lnTo>
                  <a:pt x="505022" y="505022"/>
                </a:lnTo>
                <a:lnTo>
                  <a:pt x="0" y="50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7277957" y="9781978"/>
            <a:ext cx="505022" cy="505022"/>
          </a:xfrm>
          <a:custGeom>
            <a:avLst/>
            <a:gdLst/>
            <a:ahLst/>
            <a:cxnLst/>
            <a:rect r="r" b="b" t="t" l="l"/>
            <a:pathLst>
              <a:path h="505022" w="505022">
                <a:moveTo>
                  <a:pt x="0" y="0"/>
                </a:moveTo>
                <a:lnTo>
                  <a:pt x="505021" y="0"/>
                </a:lnTo>
                <a:lnTo>
                  <a:pt x="505021" y="505022"/>
                </a:lnTo>
                <a:lnTo>
                  <a:pt x="0" y="505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10800000">
            <a:off x="16772935" y="9781978"/>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7782978" y="9276957"/>
            <a:ext cx="505022" cy="505022"/>
          </a:xfrm>
          <a:custGeom>
            <a:avLst/>
            <a:gdLst/>
            <a:ahLst/>
            <a:cxnLst/>
            <a:rect r="r" b="b" t="t" l="l"/>
            <a:pathLst>
              <a:path h="505022" w="505022">
                <a:moveTo>
                  <a:pt x="0" y="0"/>
                </a:moveTo>
                <a:lnTo>
                  <a:pt x="505022" y="0"/>
                </a:lnTo>
                <a:lnTo>
                  <a:pt x="505022" y="505021"/>
                </a:lnTo>
                <a:lnTo>
                  <a:pt x="0" y="505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800000">
            <a:off x="17277957" y="8771935"/>
            <a:ext cx="505022" cy="505022"/>
          </a:xfrm>
          <a:custGeom>
            <a:avLst/>
            <a:gdLst/>
            <a:ahLst/>
            <a:cxnLst/>
            <a:rect r="r" b="b" t="t" l="l"/>
            <a:pathLst>
              <a:path h="505022" w="505022">
                <a:moveTo>
                  <a:pt x="0" y="0"/>
                </a:moveTo>
                <a:lnTo>
                  <a:pt x="505021" y="0"/>
                </a:lnTo>
                <a:lnTo>
                  <a:pt x="505021" y="505022"/>
                </a:lnTo>
                <a:lnTo>
                  <a:pt x="0" y="505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16772935" y="9276957"/>
            <a:ext cx="505022" cy="505022"/>
          </a:xfrm>
          <a:custGeom>
            <a:avLst/>
            <a:gdLst/>
            <a:ahLst/>
            <a:cxnLst/>
            <a:rect r="r" b="b" t="t" l="l"/>
            <a:pathLst>
              <a:path h="505022" w="505022">
                <a:moveTo>
                  <a:pt x="0" y="0"/>
                </a:moveTo>
                <a:lnTo>
                  <a:pt x="505022" y="0"/>
                </a:lnTo>
                <a:lnTo>
                  <a:pt x="505022" y="505021"/>
                </a:lnTo>
                <a:lnTo>
                  <a:pt x="0" y="505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5400000">
            <a:off x="16772935" y="8771935"/>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0800000">
            <a:off x="17782978" y="7716111"/>
            <a:ext cx="505022" cy="505022"/>
          </a:xfrm>
          <a:custGeom>
            <a:avLst/>
            <a:gdLst/>
            <a:ahLst/>
            <a:cxnLst/>
            <a:rect r="r" b="b" t="t" l="l"/>
            <a:pathLst>
              <a:path h="505022" w="505022">
                <a:moveTo>
                  <a:pt x="505022" y="505021"/>
                </a:moveTo>
                <a:lnTo>
                  <a:pt x="0" y="505021"/>
                </a:lnTo>
                <a:lnTo>
                  <a:pt x="0" y="0"/>
                </a:lnTo>
                <a:lnTo>
                  <a:pt x="505022" y="0"/>
                </a:lnTo>
                <a:lnTo>
                  <a:pt x="505022" y="50502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5400000">
            <a:off x="17782978" y="7211089"/>
            <a:ext cx="505022" cy="505022"/>
          </a:xfrm>
          <a:custGeom>
            <a:avLst/>
            <a:gdLst/>
            <a:ahLst/>
            <a:cxnLst/>
            <a:rect r="r" b="b" t="t" l="l"/>
            <a:pathLst>
              <a:path h="505022" w="505022">
                <a:moveTo>
                  <a:pt x="505022" y="505022"/>
                </a:moveTo>
                <a:lnTo>
                  <a:pt x="0" y="505022"/>
                </a:lnTo>
                <a:lnTo>
                  <a:pt x="0" y="0"/>
                </a:lnTo>
                <a:lnTo>
                  <a:pt x="505022" y="0"/>
                </a:lnTo>
                <a:lnTo>
                  <a:pt x="505022" y="5050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101463" y="4716"/>
            <a:ext cx="536584" cy="536584"/>
          </a:xfrm>
          <a:custGeom>
            <a:avLst/>
            <a:gdLst/>
            <a:ahLst/>
            <a:cxnLst/>
            <a:rect r="r" b="b" t="t" l="l"/>
            <a:pathLst>
              <a:path h="536584" w="536584">
                <a:moveTo>
                  <a:pt x="0" y="0"/>
                </a:moveTo>
                <a:lnTo>
                  <a:pt x="536584" y="0"/>
                </a:lnTo>
                <a:lnTo>
                  <a:pt x="536584" y="536584"/>
                </a:lnTo>
                <a:lnTo>
                  <a:pt x="0" y="536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087316" y="536584"/>
            <a:ext cx="536584" cy="536584"/>
          </a:xfrm>
          <a:custGeom>
            <a:avLst/>
            <a:gdLst/>
            <a:ahLst/>
            <a:cxnLst/>
            <a:rect r="r" b="b" t="t" l="l"/>
            <a:pathLst>
              <a:path h="536584" w="536584">
                <a:moveTo>
                  <a:pt x="0" y="0"/>
                </a:moveTo>
                <a:lnTo>
                  <a:pt x="536584" y="0"/>
                </a:lnTo>
                <a:lnTo>
                  <a:pt x="536584" y="536585"/>
                </a:lnTo>
                <a:lnTo>
                  <a:pt x="0" y="536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550732" y="0"/>
            <a:ext cx="536584" cy="536584"/>
          </a:xfrm>
          <a:custGeom>
            <a:avLst/>
            <a:gdLst/>
            <a:ahLst/>
            <a:cxnLst/>
            <a:rect r="r" b="b" t="t" l="l"/>
            <a:pathLst>
              <a:path h="536584" w="536584">
                <a:moveTo>
                  <a:pt x="0" y="0"/>
                </a:moveTo>
                <a:lnTo>
                  <a:pt x="536584" y="0"/>
                </a:lnTo>
                <a:lnTo>
                  <a:pt x="536584" y="536584"/>
                </a:lnTo>
                <a:lnTo>
                  <a:pt x="0" y="536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4147" y="0"/>
            <a:ext cx="536584" cy="536584"/>
          </a:xfrm>
          <a:custGeom>
            <a:avLst/>
            <a:gdLst/>
            <a:ahLst/>
            <a:cxnLst/>
            <a:rect r="r" b="b" t="t" l="l"/>
            <a:pathLst>
              <a:path h="536584" w="536584">
                <a:moveTo>
                  <a:pt x="0" y="0"/>
                </a:moveTo>
                <a:lnTo>
                  <a:pt x="536585" y="0"/>
                </a:lnTo>
                <a:lnTo>
                  <a:pt x="536585" y="536584"/>
                </a:lnTo>
                <a:lnTo>
                  <a:pt x="0" y="536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147" y="536584"/>
            <a:ext cx="536584" cy="536584"/>
          </a:xfrm>
          <a:custGeom>
            <a:avLst/>
            <a:gdLst/>
            <a:ahLst/>
            <a:cxnLst/>
            <a:rect r="r" b="b" t="t" l="l"/>
            <a:pathLst>
              <a:path h="536584" w="536584">
                <a:moveTo>
                  <a:pt x="0" y="0"/>
                </a:moveTo>
                <a:lnTo>
                  <a:pt x="536585" y="0"/>
                </a:lnTo>
                <a:lnTo>
                  <a:pt x="536585" y="536585"/>
                </a:lnTo>
                <a:lnTo>
                  <a:pt x="0" y="536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2700000">
            <a:off x="13793157" y="-3221911"/>
            <a:ext cx="7415398" cy="3565095"/>
            <a:chOff x="0" y="0"/>
            <a:chExt cx="660400" cy="317500"/>
          </a:xfrm>
        </p:grpSpPr>
        <p:sp>
          <p:nvSpPr>
            <p:cNvPr name="Freeform 17" id="1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18" id="1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9" id="19"/>
          <p:cNvSpPr/>
          <p:nvPr/>
        </p:nvSpPr>
        <p:spPr>
          <a:xfrm flipV="true">
            <a:off x="16537858" y="-2454267"/>
            <a:ext cx="5132702" cy="5185216"/>
          </a:xfrm>
          <a:prstGeom prst="line">
            <a:avLst/>
          </a:prstGeom>
          <a:ln cap="flat" w="28575">
            <a:solidFill>
              <a:srgbClr val="D9D9D9"/>
            </a:solidFill>
            <a:prstDash val="solid"/>
            <a:headEnd type="none" len="sm" w="sm"/>
            <a:tailEnd type="none" len="sm" w="sm"/>
          </a:ln>
        </p:spPr>
      </p:sp>
      <p:sp>
        <p:nvSpPr>
          <p:cNvPr name="AutoShape 20" id="20"/>
          <p:cNvSpPr/>
          <p:nvPr/>
        </p:nvSpPr>
        <p:spPr>
          <a:xfrm flipV="true">
            <a:off x="16850535" y="-2093957"/>
            <a:ext cx="5038853" cy="5038853"/>
          </a:xfrm>
          <a:prstGeom prst="line">
            <a:avLst/>
          </a:prstGeom>
          <a:ln cap="flat" w="28575">
            <a:solidFill>
              <a:srgbClr val="D9D9D9"/>
            </a:solidFill>
            <a:prstDash val="solid"/>
            <a:headEnd type="none" len="sm" w="sm"/>
            <a:tailEnd type="none" len="sm" w="sm"/>
          </a:ln>
        </p:spPr>
      </p:sp>
      <p:sp>
        <p:nvSpPr>
          <p:cNvPr name="AutoShape 21" id="21"/>
          <p:cNvSpPr/>
          <p:nvPr/>
        </p:nvSpPr>
        <p:spPr>
          <a:xfrm flipV="true">
            <a:off x="17209005" y="-1742644"/>
            <a:ext cx="4867141" cy="4867141"/>
          </a:xfrm>
          <a:prstGeom prst="line">
            <a:avLst/>
          </a:prstGeom>
          <a:ln cap="flat" w="28575">
            <a:solidFill>
              <a:srgbClr val="D9D9D9"/>
            </a:solidFill>
            <a:prstDash val="solid"/>
            <a:headEnd type="none" len="sm" w="sm"/>
            <a:tailEnd type="none" len="sm" w="sm"/>
          </a:ln>
        </p:spPr>
      </p:sp>
      <p:sp>
        <p:nvSpPr>
          <p:cNvPr name="AutoShape 22" id="22"/>
          <p:cNvSpPr/>
          <p:nvPr/>
        </p:nvSpPr>
        <p:spPr>
          <a:xfrm flipV="true">
            <a:off x="17595273" y="-1439364"/>
            <a:ext cx="4690515" cy="4690515"/>
          </a:xfrm>
          <a:prstGeom prst="line">
            <a:avLst/>
          </a:prstGeom>
          <a:ln cap="flat" w="28575">
            <a:solidFill>
              <a:srgbClr val="D9D9D9"/>
            </a:solidFill>
            <a:prstDash val="solid"/>
            <a:headEnd type="none" len="sm" w="sm"/>
            <a:tailEnd type="none" len="sm" w="sm"/>
          </a:ln>
        </p:spPr>
      </p:sp>
      <p:sp>
        <p:nvSpPr>
          <p:cNvPr name="AutoShape 23" id="23"/>
          <p:cNvSpPr/>
          <p:nvPr/>
        </p:nvSpPr>
        <p:spPr>
          <a:xfrm flipV="true">
            <a:off x="18034949" y="-952668"/>
            <a:ext cx="4347674" cy="4347674"/>
          </a:xfrm>
          <a:prstGeom prst="line">
            <a:avLst/>
          </a:prstGeom>
          <a:ln cap="flat" w="28575">
            <a:solidFill>
              <a:srgbClr val="D9D9D9"/>
            </a:solidFill>
            <a:prstDash val="solid"/>
            <a:headEnd type="none" len="sm" w="sm"/>
            <a:tailEnd type="none" len="sm" w="sm"/>
          </a:ln>
        </p:spPr>
      </p:sp>
      <p:grpSp>
        <p:nvGrpSpPr>
          <p:cNvPr name="Group 24" id="24"/>
          <p:cNvGrpSpPr/>
          <p:nvPr/>
        </p:nvGrpSpPr>
        <p:grpSpPr>
          <a:xfrm rot="8100000">
            <a:off x="-1592261" y="10278552"/>
            <a:ext cx="5989179" cy="2879413"/>
            <a:chOff x="0" y="0"/>
            <a:chExt cx="660400" cy="317500"/>
          </a:xfrm>
        </p:grpSpPr>
        <p:sp>
          <p:nvSpPr>
            <p:cNvPr name="Freeform 25" id="2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D9D9D9"/>
              </a:solidFill>
              <a:prstDash val="solid"/>
              <a:miter/>
            </a:ln>
          </p:spPr>
        </p:sp>
        <p:sp>
          <p:nvSpPr>
            <p:cNvPr name="TextBox 26" id="2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7" id="27"/>
          <p:cNvSpPr/>
          <p:nvPr/>
        </p:nvSpPr>
        <p:spPr>
          <a:xfrm flipH="true">
            <a:off x="-1965408" y="8350031"/>
            <a:ext cx="4145519" cy="4187933"/>
          </a:xfrm>
          <a:prstGeom prst="line">
            <a:avLst/>
          </a:prstGeom>
          <a:ln cap="flat" w="19050">
            <a:solidFill>
              <a:srgbClr val="D9D9D9"/>
            </a:solidFill>
            <a:prstDash val="solid"/>
            <a:headEnd type="none" len="sm" w="sm"/>
            <a:tailEnd type="none" len="sm" w="sm"/>
          </a:ln>
        </p:spPr>
      </p:sp>
      <p:sp>
        <p:nvSpPr>
          <p:cNvPr name="AutoShape 28" id="28"/>
          <p:cNvSpPr/>
          <p:nvPr/>
        </p:nvSpPr>
        <p:spPr>
          <a:xfrm flipH="true">
            <a:off x="-2554847" y="7736923"/>
            <a:ext cx="2713811" cy="2727886"/>
          </a:xfrm>
          <a:prstGeom prst="line">
            <a:avLst/>
          </a:prstGeom>
          <a:ln cap="flat" w="19050">
            <a:solidFill>
              <a:srgbClr val="D9D9D9"/>
            </a:solidFill>
            <a:prstDash val="solid"/>
            <a:headEnd type="none" len="sm" w="sm"/>
            <a:tailEnd type="none" len="sm" w="sm"/>
          </a:ln>
        </p:spPr>
      </p:sp>
      <p:grpSp>
        <p:nvGrpSpPr>
          <p:cNvPr name="Group 29" id="29"/>
          <p:cNvGrpSpPr/>
          <p:nvPr/>
        </p:nvGrpSpPr>
        <p:grpSpPr>
          <a:xfrm rot="0">
            <a:off x="214146" y="1054100"/>
            <a:ext cx="4700968" cy="695719"/>
            <a:chOff x="0" y="0"/>
            <a:chExt cx="1517564" cy="224592"/>
          </a:xfrm>
        </p:grpSpPr>
        <p:sp>
          <p:nvSpPr>
            <p:cNvPr name="Freeform 30" id="30"/>
            <p:cNvSpPr/>
            <p:nvPr/>
          </p:nvSpPr>
          <p:spPr>
            <a:xfrm flipH="false" flipV="false" rot="0">
              <a:off x="0" y="0"/>
              <a:ext cx="1517564" cy="224592"/>
            </a:xfrm>
            <a:custGeom>
              <a:avLst/>
              <a:gdLst/>
              <a:ahLst/>
              <a:cxnLst/>
              <a:rect r="r" b="b" t="t" l="l"/>
              <a:pathLst>
                <a:path h="224592" w="1517564">
                  <a:moveTo>
                    <a:pt x="83991" y="0"/>
                  </a:moveTo>
                  <a:lnTo>
                    <a:pt x="1433573" y="0"/>
                  </a:lnTo>
                  <a:cubicBezTo>
                    <a:pt x="1479960" y="0"/>
                    <a:pt x="1517564" y="37604"/>
                    <a:pt x="1517564" y="83991"/>
                  </a:cubicBezTo>
                  <a:lnTo>
                    <a:pt x="1517564" y="140601"/>
                  </a:lnTo>
                  <a:cubicBezTo>
                    <a:pt x="1517564" y="186988"/>
                    <a:pt x="1479960" y="224592"/>
                    <a:pt x="1433573" y="224592"/>
                  </a:cubicBezTo>
                  <a:lnTo>
                    <a:pt x="83991" y="224592"/>
                  </a:lnTo>
                  <a:cubicBezTo>
                    <a:pt x="37604" y="224592"/>
                    <a:pt x="0" y="186988"/>
                    <a:pt x="0" y="140601"/>
                  </a:cubicBezTo>
                  <a:lnTo>
                    <a:pt x="0" y="83991"/>
                  </a:lnTo>
                  <a:cubicBezTo>
                    <a:pt x="0" y="37604"/>
                    <a:pt x="37604" y="0"/>
                    <a:pt x="83991" y="0"/>
                  </a:cubicBezTo>
                  <a:close/>
                </a:path>
              </a:pathLst>
            </a:custGeom>
            <a:solidFill>
              <a:srgbClr val="012240"/>
            </a:solidFill>
          </p:spPr>
        </p:sp>
        <p:sp>
          <p:nvSpPr>
            <p:cNvPr name="TextBox 31" id="31"/>
            <p:cNvSpPr txBox="true"/>
            <p:nvPr/>
          </p:nvSpPr>
          <p:spPr>
            <a:xfrm>
              <a:off x="0" y="19050"/>
              <a:ext cx="1517564" cy="205542"/>
            </a:xfrm>
            <a:prstGeom prst="rect">
              <a:avLst/>
            </a:prstGeom>
          </p:spPr>
          <p:txBody>
            <a:bodyPr anchor="ctr" rtlCol="false" tIns="50800" lIns="50800" bIns="50800" rIns="50800"/>
            <a:lstStyle/>
            <a:p>
              <a:pPr algn="ctr">
                <a:lnSpc>
                  <a:spcPts val="2553"/>
                </a:lnSpc>
              </a:pPr>
            </a:p>
          </p:txBody>
        </p:sp>
      </p:grpSp>
      <p:sp>
        <p:nvSpPr>
          <p:cNvPr name="Freeform 32" id="32"/>
          <p:cNvSpPr/>
          <p:nvPr/>
        </p:nvSpPr>
        <p:spPr>
          <a:xfrm flipH="false" flipV="false" rot="0">
            <a:off x="550732" y="3879802"/>
            <a:ext cx="10695615" cy="4702935"/>
          </a:xfrm>
          <a:custGeom>
            <a:avLst/>
            <a:gdLst/>
            <a:ahLst/>
            <a:cxnLst/>
            <a:rect r="r" b="b" t="t" l="l"/>
            <a:pathLst>
              <a:path h="4702935" w="10695615">
                <a:moveTo>
                  <a:pt x="0" y="0"/>
                </a:moveTo>
                <a:lnTo>
                  <a:pt x="10695615" y="0"/>
                </a:lnTo>
                <a:lnTo>
                  <a:pt x="10695615" y="4702935"/>
                </a:lnTo>
                <a:lnTo>
                  <a:pt x="0" y="4702935"/>
                </a:lnTo>
                <a:lnTo>
                  <a:pt x="0" y="0"/>
                </a:lnTo>
                <a:close/>
              </a:path>
            </a:pathLst>
          </a:custGeom>
          <a:blipFill>
            <a:blip r:embed="rId10"/>
            <a:stretch>
              <a:fillRect l="0" t="0" r="0" b="0"/>
            </a:stretch>
          </a:blipFill>
        </p:spPr>
      </p:sp>
      <p:sp>
        <p:nvSpPr>
          <p:cNvPr name="TextBox 33" id="33"/>
          <p:cNvSpPr txBox="true"/>
          <p:nvPr/>
        </p:nvSpPr>
        <p:spPr>
          <a:xfrm rot="0">
            <a:off x="0" y="104775"/>
            <a:ext cx="18288000" cy="879475"/>
          </a:xfrm>
          <a:prstGeom prst="rect">
            <a:avLst/>
          </a:prstGeom>
        </p:spPr>
        <p:txBody>
          <a:bodyPr anchor="t" rtlCol="false" tIns="0" lIns="0" bIns="0" rIns="0">
            <a:spAutoFit/>
          </a:bodyPr>
          <a:lstStyle/>
          <a:p>
            <a:pPr algn="ctr">
              <a:lnSpc>
                <a:spcPts val="6500"/>
              </a:lnSpc>
            </a:pPr>
            <a:r>
              <a:rPr lang="en-US" sz="6500">
                <a:solidFill>
                  <a:srgbClr val="FE6D73"/>
                </a:solidFill>
                <a:latin typeface="Kollektif Bold"/>
              </a:rPr>
              <a:t>C. MODEL TRAINING</a:t>
            </a:r>
          </a:p>
        </p:txBody>
      </p:sp>
      <p:sp>
        <p:nvSpPr>
          <p:cNvPr name="TextBox 34" id="34"/>
          <p:cNvSpPr txBox="true"/>
          <p:nvPr/>
        </p:nvSpPr>
        <p:spPr>
          <a:xfrm rot="0">
            <a:off x="484925" y="1226019"/>
            <a:ext cx="4652599" cy="437606"/>
          </a:xfrm>
          <a:prstGeom prst="rect">
            <a:avLst/>
          </a:prstGeom>
        </p:spPr>
        <p:txBody>
          <a:bodyPr anchor="t" rtlCol="false" tIns="0" lIns="0" bIns="0" rIns="0">
            <a:spAutoFit/>
          </a:bodyPr>
          <a:lstStyle/>
          <a:p>
            <a:pPr algn="l">
              <a:lnSpc>
                <a:spcPts val="3263"/>
              </a:lnSpc>
            </a:pPr>
            <a:r>
              <a:rPr lang="en-US" sz="3263">
                <a:solidFill>
                  <a:srgbClr val="FFFFFF"/>
                </a:solidFill>
                <a:latin typeface="Kollektif Bold"/>
              </a:rPr>
              <a:t>02. VGG-16</a:t>
            </a:r>
          </a:p>
        </p:txBody>
      </p:sp>
      <p:sp>
        <p:nvSpPr>
          <p:cNvPr name="TextBox 35" id="35"/>
          <p:cNvSpPr txBox="true"/>
          <p:nvPr/>
        </p:nvSpPr>
        <p:spPr>
          <a:xfrm rot="0">
            <a:off x="484925" y="2031952"/>
            <a:ext cx="17261171" cy="1219200"/>
          </a:xfrm>
          <a:prstGeom prst="rect">
            <a:avLst/>
          </a:prstGeom>
        </p:spPr>
        <p:txBody>
          <a:bodyPr anchor="t" rtlCol="false" tIns="0" lIns="0" bIns="0" rIns="0">
            <a:spAutoFit/>
          </a:bodyPr>
          <a:lstStyle/>
          <a:p>
            <a:pPr algn="just">
              <a:lnSpc>
                <a:spcPts val="2459"/>
              </a:lnSpc>
            </a:pPr>
            <a:r>
              <a:rPr lang="en-US" sz="2049">
                <a:solidFill>
                  <a:srgbClr val="545454"/>
                </a:solidFill>
                <a:latin typeface="DM Sans"/>
                <a:ea typeface="DM Sans"/>
              </a:rPr>
              <a:t>VGG (Visual Geometry Group) adalah arsitektur convolutional neural network (CNN) yang terdiri dari serangkaian fully connected layer dan convolutional layer. VGG-16 terdiri atas 13 convolutional layer dengan 3x3 kernel filter, dan 3 fully connected layer. Lapisan convolutional dirancang untuk mengekstraksi fitur dari gambar input, sedangkan lapisan fully connected menurunkan output dari lapisan convolutional. Jaringan VGG memiliki ukuran input tetap 224×224 piksel, yang dicapai dengan mengubah ukuran gambar input.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DAGJtDul0ks</dc:identifier>
  <dcterms:modified xsi:type="dcterms:W3CDTF">2011-08-01T06:04:30Z</dcterms:modified>
  <cp:revision>1</cp:revision>
  <dc:title>Laporan UAS_A_SB</dc:title>
</cp:coreProperties>
</file>